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0"/>
  </p:notesMasterIdLst>
  <p:sldIdLst>
    <p:sldId id="256" r:id="rId2"/>
    <p:sldId id="272" r:id="rId3"/>
    <p:sldId id="257" r:id="rId4"/>
    <p:sldId id="259" r:id="rId5"/>
    <p:sldId id="261" r:id="rId6"/>
    <p:sldId id="262" r:id="rId7"/>
    <p:sldId id="263" r:id="rId8"/>
    <p:sldId id="273" r:id="rId9"/>
    <p:sldId id="274" r:id="rId10"/>
    <p:sldId id="275" r:id="rId11"/>
    <p:sldId id="276" r:id="rId12"/>
    <p:sldId id="270" r:id="rId13"/>
    <p:sldId id="271" r:id="rId14"/>
    <p:sldId id="279" r:id="rId15"/>
    <p:sldId id="260" r:id="rId16"/>
    <p:sldId id="258" r:id="rId17"/>
    <p:sldId id="278" r:id="rId18"/>
    <p:sldId id="269"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89343" autoAdjust="0"/>
  </p:normalViewPr>
  <p:slideViewPr>
    <p:cSldViewPr snapToGrid="0">
      <p:cViewPr varScale="1">
        <p:scale>
          <a:sx n="61" d="100"/>
          <a:sy n="61" d="100"/>
        </p:scale>
        <p:origin x="884" y="44"/>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0B253A9-4525-4700-AC93-0DCF0FD4C281}" type="datetimeFigureOut">
              <a:rPr lang="en-US" smtClean="0"/>
              <a:t>2016-04-15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4362E0F-E352-4E8B-8AC7-ED278393C38A}" type="slidenum">
              <a:rPr lang="en-US" smtClean="0"/>
              <a:t>‹#›</a:t>
            </a:fld>
            <a:endParaRPr lang="en-US"/>
          </a:p>
        </p:txBody>
      </p:sp>
    </p:spTree>
    <p:extLst>
      <p:ext uri="{BB962C8B-B14F-4D97-AF65-F5344CB8AC3E}">
        <p14:creationId xmlns:p14="http://schemas.microsoft.com/office/powerpoint/2010/main" val="5492340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5987F30-53F8-416C-BD2C-61400C6767F2}" type="slidenum">
              <a:rPr lang="en-US" smtClean="0"/>
              <a:t>8</a:t>
            </a:fld>
            <a:endParaRPr lang="en-US"/>
          </a:p>
        </p:txBody>
      </p:sp>
    </p:spTree>
    <p:extLst>
      <p:ext uri="{BB962C8B-B14F-4D97-AF65-F5344CB8AC3E}">
        <p14:creationId xmlns:p14="http://schemas.microsoft.com/office/powerpoint/2010/main" val="28855306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These services enable federates to exchange data according to the FOM using a Publish/Subscribe scheme. </a:t>
            </a:r>
            <a:endParaRPr lang="en-US" dirty="0"/>
          </a:p>
          <a:p>
            <a:endParaRPr lang="en-US" dirty="0"/>
          </a:p>
        </p:txBody>
      </p:sp>
      <p:sp>
        <p:nvSpPr>
          <p:cNvPr id="4" name="Slide Number Placeholder 3"/>
          <p:cNvSpPr>
            <a:spLocks noGrp="1"/>
          </p:cNvSpPr>
          <p:nvPr>
            <p:ph type="sldNum" sz="quarter" idx="10"/>
          </p:nvPr>
        </p:nvSpPr>
        <p:spPr/>
        <p:txBody>
          <a:bodyPr/>
          <a:lstStyle/>
          <a:p>
            <a:fld id="{F5987F30-53F8-416C-BD2C-61400C6767F2}" type="slidenum">
              <a:rPr lang="en-US" smtClean="0"/>
              <a:t>9</a:t>
            </a:fld>
            <a:endParaRPr lang="en-US"/>
          </a:p>
        </p:txBody>
      </p:sp>
    </p:spTree>
    <p:extLst>
      <p:ext uri="{BB962C8B-B14F-4D97-AF65-F5344CB8AC3E}">
        <p14:creationId xmlns:p14="http://schemas.microsoft.com/office/powerpoint/2010/main" val="41334360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The RTI keeps track of which federates subscribe to a certain type of data, which means that the federates want to receive that type of data. It also keeps track of which federates publish each type of object, attribute, or interaction, which means that they are able to send that type of data. </a:t>
            </a:r>
            <a:r>
              <a:rPr lang="en-US" sz="1200" b="1" i="0" u="none" strike="noStrike" kern="1200" baseline="0" dirty="0">
                <a:solidFill>
                  <a:schemeClr val="tx1"/>
                </a:solidFill>
                <a:latin typeface="+mn-lt"/>
                <a:ea typeface="+mn-ea"/>
                <a:cs typeface="+mn-cs"/>
              </a:rPr>
              <a:t>Finally the RTI acts like a switchboard and delivers data from publishers to subscribers</a:t>
            </a:r>
            <a:r>
              <a:rPr lang="en-US" sz="1200" b="0" i="0" u="none" strike="noStrike" kern="1200" baseline="0" dirty="0">
                <a:solidFill>
                  <a:schemeClr val="tx1"/>
                </a:solidFill>
                <a:latin typeface="+mn-lt"/>
                <a:ea typeface="+mn-ea"/>
                <a:cs typeface="+mn-cs"/>
              </a:rPr>
              <a:t>. </a:t>
            </a:r>
            <a:endParaRPr lang="en-US"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F5987F30-53F8-416C-BD2C-61400C6767F2}" type="slidenum">
              <a:rPr lang="en-US" smtClean="0"/>
              <a:t>10</a:t>
            </a:fld>
            <a:endParaRPr lang="en-US"/>
          </a:p>
        </p:txBody>
      </p:sp>
    </p:spTree>
    <p:extLst>
      <p:ext uri="{BB962C8B-B14F-4D97-AF65-F5344CB8AC3E}">
        <p14:creationId xmlns:p14="http://schemas.microsoft.com/office/powerpoint/2010/main" val="25355091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Only a federate has published, how does it notify others to receive updates?</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A federate does not have to worry about how to deliver or whether or not a federate receives or when it receives, this is taken care of by RTI.</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This slide tells you how to work with attribute values for object instances. This includes both sending and receiving values. </a:t>
            </a:r>
          </a:p>
          <a:p>
            <a:r>
              <a:rPr lang="en-US" sz="1200" b="0" i="0" u="none" strike="noStrike" kern="1200" baseline="0" dirty="0">
                <a:solidFill>
                  <a:schemeClr val="tx1"/>
                </a:solidFill>
                <a:latin typeface="+mn-lt"/>
                <a:ea typeface="+mn-ea"/>
                <a:cs typeface="+mn-cs"/>
              </a:rPr>
              <a:t>The </a:t>
            </a:r>
            <a:r>
              <a:rPr lang="en-US" sz="1200" b="0" i="0" u="none" strike="noStrike" kern="1200" baseline="0" dirty="0" err="1">
                <a:solidFill>
                  <a:schemeClr val="tx1"/>
                </a:solidFill>
                <a:latin typeface="+mn-lt"/>
                <a:ea typeface="+mn-ea"/>
                <a:cs typeface="+mn-cs"/>
              </a:rPr>
              <a:t>UpdateAttributeValues</a:t>
            </a:r>
            <a:r>
              <a:rPr lang="en-US" sz="1200" b="0" i="0" u="none" strike="noStrike" kern="1200" baseline="0" dirty="0">
                <a:solidFill>
                  <a:schemeClr val="tx1"/>
                </a:solidFill>
                <a:latin typeface="+mn-lt"/>
                <a:ea typeface="+mn-ea"/>
                <a:cs typeface="+mn-cs"/>
              </a:rPr>
              <a:t> is used to send an update for a set of attributes for a specific object instance </a:t>
            </a:r>
          </a:p>
          <a:p>
            <a:r>
              <a:rPr lang="en-US" sz="1200" b="0" i="0" u="none" strike="noStrike" kern="1200" baseline="0" dirty="0">
                <a:solidFill>
                  <a:schemeClr val="tx1"/>
                </a:solidFill>
                <a:latin typeface="+mn-lt"/>
                <a:ea typeface="+mn-ea"/>
                <a:cs typeface="+mn-cs"/>
              </a:rPr>
              <a:t>Updates are typically sent when the value has changed or when another federate needs and update. </a:t>
            </a:r>
          </a:p>
          <a:p>
            <a:r>
              <a:rPr lang="en-US" sz="1200" b="0" i="0" u="none" strike="noStrike" kern="1200" baseline="0" dirty="0">
                <a:solidFill>
                  <a:schemeClr val="tx1"/>
                </a:solidFill>
                <a:latin typeface="+mn-lt"/>
                <a:ea typeface="+mn-ea"/>
                <a:cs typeface="+mn-cs"/>
              </a:rPr>
              <a:t>Your federate receives the </a:t>
            </a:r>
            <a:r>
              <a:rPr lang="en-US" sz="1200" b="0" i="0" u="none" strike="noStrike" kern="1200" baseline="0" dirty="0" err="1">
                <a:solidFill>
                  <a:schemeClr val="tx1"/>
                </a:solidFill>
                <a:latin typeface="+mn-lt"/>
                <a:ea typeface="+mn-ea"/>
                <a:cs typeface="+mn-cs"/>
              </a:rPr>
              <a:t>ReflectAttributeValues</a:t>
            </a:r>
            <a:r>
              <a:rPr lang="en-US" sz="1200" b="0" i="0" u="none" strike="noStrike" kern="1200" baseline="0" dirty="0">
                <a:solidFill>
                  <a:schemeClr val="tx1"/>
                </a:solidFill>
                <a:latin typeface="+mn-lt"/>
                <a:ea typeface="+mn-ea"/>
                <a:cs typeface="+mn-cs"/>
              </a:rPr>
              <a:t> with updated attribute values for attributes that is subscribes to </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This callback is invoked on your federate when another federate requests the most recent value of an attribute of one of your object instances. This request is performed automatically by the RTI on behalf of a federate that discovers a new object instance </a:t>
            </a:r>
          </a:p>
          <a:p>
            <a:endParaRPr lang="en-US" dirty="0"/>
          </a:p>
          <a:p>
            <a:endParaRPr lang="en-US" dirty="0"/>
          </a:p>
        </p:txBody>
      </p:sp>
      <p:sp>
        <p:nvSpPr>
          <p:cNvPr id="4" name="Slide Number Placeholder 3"/>
          <p:cNvSpPr>
            <a:spLocks noGrp="1"/>
          </p:cNvSpPr>
          <p:nvPr>
            <p:ph type="sldNum" sz="quarter" idx="10"/>
          </p:nvPr>
        </p:nvSpPr>
        <p:spPr/>
        <p:txBody>
          <a:bodyPr/>
          <a:lstStyle/>
          <a:p>
            <a:fld id="{F5987F30-53F8-416C-BD2C-61400C6767F2}" type="slidenum">
              <a:rPr lang="en-US" smtClean="0"/>
              <a:t>11</a:t>
            </a:fld>
            <a:endParaRPr lang="en-US"/>
          </a:p>
        </p:txBody>
      </p:sp>
    </p:spTree>
    <p:extLst>
      <p:ext uri="{BB962C8B-B14F-4D97-AF65-F5344CB8AC3E}">
        <p14:creationId xmlns:p14="http://schemas.microsoft.com/office/powerpoint/2010/main" val="37524270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4362E0F-E352-4E8B-8AC7-ED278393C38A}" type="slidenum">
              <a:rPr lang="en-US" smtClean="0"/>
              <a:t>12</a:t>
            </a:fld>
            <a:endParaRPr lang="en-US"/>
          </a:p>
        </p:txBody>
      </p:sp>
    </p:spTree>
    <p:extLst>
      <p:ext uri="{BB962C8B-B14F-4D97-AF65-F5344CB8AC3E}">
        <p14:creationId xmlns:p14="http://schemas.microsoft.com/office/powerpoint/2010/main" val="272076128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B61BEF0D-F0BB-DE4B-95CE-6DB70DBA9567}" type="datetimeFigureOut">
              <a:rPr lang="en-US" dirty="0"/>
              <a:pPr/>
              <a:t>2016-04-15</a:t>
            </a:fld>
            <a:endParaRPr lang="en-US" dirty="0"/>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
        <p:nvSpPr>
          <p:cNvPr id="8" name="Date Placeholder 3"/>
          <p:cNvSpPr txBox="1">
            <a:spLocks/>
          </p:cNvSpPr>
          <p:nvPr userDrawn="1"/>
        </p:nvSpPr>
        <p:spPr>
          <a:xfrm>
            <a:off x="7605951" y="5956137"/>
            <a:ext cx="2844799" cy="365125"/>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chemeClr val="accent2"/>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p>
        </p:txBody>
      </p:sp>
      <p:sp>
        <p:nvSpPr>
          <p:cNvPr id="9" name="Slide Number Placeholder 5"/>
          <p:cNvSpPr txBox="1">
            <a:spLocks/>
          </p:cNvSpPr>
          <p:nvPr userDrawn="1"/>
        </p:nvSpPr>
        <p:spPr>
          <a:xfrm>
            <a:off x="10558300" y="5956137"/>
            <a:ext cx="1052508" cy="365125"/>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chemeClr val="accent2"/>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D57F1E4F-1CFF-5643-939E-217C01CDF565}" type="slidenum">
              <a:rPr lang="en-US" smtClean="0"/>
              <a:pPr/>
              <a:t>‹#›</a:t>
            </a:fld>
            <a:endParaRPr lang="en-US" dirty="0"/>
          </a:p>
        </p:txBody>
      </p:sp>
      <p:pic>
        <p:nvPicPr>
          <p:cNvPr id="11" name="Picture 10"/>
          <p:cNvPicPr>
            <a:picLocks noChangeAspect="1"/>
          </p:cNvPicPr>
          <p:nvPr userDrawn="1"/>
        </p:nvPicPr>
        <p:blipFill>
          <a:blip r:embed="rId2"/>
          <a:stretch>
            <a:fillRect/>
          </a:stretch>
        </p:blipFill>
        <p:spPr>
          <a:xfrm>
            <a:off x="11054817" y="6001704"/>
            <a:ext cx="555990" cy="370462"/>
          </a:xfrm>
          <a:prstGeom prst="rect">
            <a:avLst/>
          </a:prstGeom>
        </p:spPr>
      </p:pic>
      <p:pic>
        <p:nvPicPr>
          <p:cNvPr id="14" name="Picture 13"/>
          <p:cNvPicPr>
            <a:picLocks noChangeAspect="1"/>
          </p:cNvPicPr>
          <p:nvPr userDrawn="1"/>
        </p:nvPicPr>
        <p:blipFill>
          <a:blip r:embed="rId3"/>
          <a:stretch>
            <a:fillRect/>
          </a:stretch>
        </p:blipFill>
        <p:spPr>
          <a:xfrm>
            <a:off x="581191" y="5915889"/>
            <a:ext cx="727550" cy="436967"/>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2016-04-15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B61BEF0D-F0BB-DE4B-95CE-6DB70DBA9567}" type="datetimeFigureOut">
              <a:rPr lang="en-US" dirty="0"/>
              <a:pPr/>
              <a:t>2016-04-15</a:t>
            </a:fld>
            <a:endParaRPr lang="en-US" dirty="0"/>
          </a:p>
        </p:txBody>
      </p:sp>
      <p:sp>
        <p:nvSpPr>
          <p:cNvPr id="5" name="Footer Placeholder 4"/>
          <p:cNvSpPr>
            <a:spLocks noGrp="1"/>
          </p:cNvSpPr>
          <p:nvPr>
            <p:ph type="ftr" sz="quarter" idx="11"/>
          </p:nvPr>
        </p:nvSpPr>
        <p:spPr>
          <a:xfrm>
            <a:off x="774923" y="5951811"/>
            <a:ext cx="7896279" cy="365125"/>
          </a:xfrm>
        </p:spPr>
        <p:txBody>
          <a:bodyPr/>
          <a:lstStyle/>
          <a:p>
            <a:endParaRPr lang="en-US" dirty="0"/>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558300" y="5956137"/>
            <a:ext cx="1052508" cy="365125"/>
          </a:xfrm>
        </p:spPr>
        <p:txBody>
          <a:bodyPr/>
          <a:lstStyle/>
          <a:p>
            <a:fld id="{D57F1E4F-1CFF-5643-939E-217C01CDF565}" type="slidenum">
              <a:rPr lang="en-US" dirty="0"/>
              <a:pPr/>
              <a:t>‹#›</a:t>
            </a:fld>
            <a:endParaRPr lang="en-US" dirty="0"/>
          </a:p>
        </p:txBody>
      </p:sp>
      <p:pic>
        <p:nvPicPr>
          <p:cNvPr id="8" name="Picture 7"/>
          <p:cNvPicPr>
            <a:picLocks noChangeAspect="1"/>
          </p:cNvPicPr>
          <p:nvPr userDrawn="1"/>
        </p:nvPicPr>
        <p:blipFill>
          <a:blip r:embed="rId2"/>
          <a:stretch>
            <a:fillRect/>
          </a:stretch>
        </p:blipFill>
        <p:spPr>
          <a:xfrm>
            <a:off x="650449" y="6001704"/>
            <a:ext cx="525388" cy="315232"/>
          </a:xfrm>
          <a:prstGeom prst="rect">
            <a:avLst/>
          </a:prstGeom>
        </p:spPr>
      </p:pic>
      <p:pic>
        <p:nvPicPr>
          <p:cNvPr id="9" name="Picture 8"/>
          <p:cNvPicPr>
            <a:picLocks noChangeAspect="1"/>
          </p:cNvPicPr>
          <p:nvPr userDrawn="1"/>
        </p:nvPicPr>
        <p:blipFill>
          <a:blip r:embed="rId3"/>
          <a:stretch>
            <a:fillRect/>
          </a:stretch>
        </p:blipFill>
        <p:spPr>
          <a:xfrm>
            <a:off x="11054817" y="6001704"/>
            <a:ext cx="555990" cy="370462"/>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dirty="0"/>
              <a:pPr/>
              <a:t>2016-04-15</a:t>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
        <p:nvSpPr>
          <p:cNvPr id="9" name="Date Placeholder 3"/>
          <p:cNvSpPr txBox="1">
            <a:spLocks/>
          </p:cNvSpPr>
          <p:nvPr userDrawn="1"/>
        </p:nvSpPr>
        <p:spPr>
          <a:xfrm>
            <a:off x="7605951" y="5956137"/>
            <a:ext cx="2844799" cy="365125"/>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chemeClr val="accent2"/>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B61BEF0D-F0BB-DE4B-95CE-6DB70DBA9567}" type="datetimeFigureOut">
              <a:rPr lang="en-US" smtClean="0"/>
              <a:pPr/>
              <a:t>2016-04-15</a:t>
            </a:fld>
            <a:endParaRPr lang="en-US" dirty="0"/>
          </a:p>
        </p:txBody>
      </p:sp>
      <p:sp>
        <p:nvSpPr>
          <p:cNvPr id="10" name="Slide Number Placeholder 5"/>
          <p:cNvSpPr txBox="1">
            <a:spLocks/>
          </p:cNvSpPr>
          <p:nvPr userDrawn="1"/>
        </p:nvSpPr>
        <p:spPr>
          <a:xfrm>
            <a:off x="10558300" y="5956137"/>
            <a:ext cx="1052508" cy="365125"/>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chemeClr val="accent2"/>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D57F1E4F-1CFF-5643-939E-217C01CDF565}" type="slidenum">
              <a:rPr lang="en-US" smtClean="0"/>
              <a:pPr/>
              <a:t>‹#›</a:t>
            </a:fld>
            <a:endParaRPr lang="en-US" dirty="0"/>
          </a:p>
        </p:txBody>
      </p:sp>
      <p:pic>
        <p:nvPicPr>
          <p:cNvPr id="12" name="Picture 11"/>
          <p:cNvPicPr>
            <a:picLocks noChangeAspect="1"/>
          </p:cNvPicPr>
          <p:nvPr userDrawn="1"/>
        </p:nvPicPr>
        <p:blipFill>
          <a:blip r:embed="rId2"/>
          <a:stretch>
            <a:fillRect/>
          </a:stretch>
        </p:blipFill>
        <p:spPr>
          <a:xfrm>
            <a:off x="11054817" y="6001704"/>
            <a:ext cx="555990" cy="370462"/>
          </a:xfrm>
          <a:prstGeom prst="rect">
            <a:avLst/>
          </a:prstGeom>
        </p:spPr>
      </p:pic>
      <p:pic>
        <p:nvPicPr>
          <p:cNvPr id="13" name="Picture 12"/>
          <p:cNvPicPr>
            <a:picLocks noChangeAspect="1"/>
          </p:cNvPicPr>
          <p:nvPr userDrawn="1"/>
        </p:nvPicPr>
        <p:blipFill>
          <a:blip r:embed="rId3"/>
          <a:stretch>
            <a:fillRect/>
          </a:stretch>
        </p:blipFill>
        <p:spPr>
          <a:xfrm>
            <a:off x="581191" y="5915889"/>
            <a:ext cx="727550" cy="436967"/>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
        <p:nvSpPr>
          <p:cNvPr id="9" name="Date Placeholder 3"/>
          <p:cNvSpPr txBox="1">
            <a:spLocks/>
          </p:cNvSpPr>
          <p:nvPr userDrawn="1"/>
        </p:nvSpPr>
        <p:spPr>
          <a:xfrm>
            <a:off x="7605951" y="5956137"/>
            <a:ext cx="2844799" cy="365125"/>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chemeClr val="accent2"/>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p>
        </p:txBody>
      </p:sp>
      <p:sp>
        <p:nvSpPr>
          <p:cNvPr id="10" name="Slide Number Placeholder 5"/>
          <p:cNvSpPr txBox="1">
            <a:spLocks/>
          </p:cNvSpPr>
          <p:nvPr userDrawn="1"/>
        </p:nvSpPr>
        <p:spPr>
          <a:xfrm>
            <a:off x="10558300" y="5956137"/>
            <a:ext cx="1052508" cy="365125"/>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chemeClr val="accent2"/>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D57F1E4F-1CFF-5643-939E-217C01CDF565}" type="slidenum">
              <a:rPr lang="en-US" smtClean="0"/>
              <a:pPr/>
              <a:t>‹#›</a:t>
            </a:fld>
            <a:endParaRPr lang="en-US" dirty="0"/>
          </a:p>
        </p:txBody>
      </p:sp>
      <p:pic>
        <p:nvPicPr>
          <p:cNvPr id="11" name="Picture 10"/>
          <p:cNvPicPr>
            <a:picLocks noChangeAspect="1"/>
          </p:cNvPicPr>
          <p:nvPr userDrawn="1"/>
        </p:nvPicPr>
        <p:blipFill>
          <a:blip r:embed="rId2"/>
          <a:stretch>
            <a:fillRect/>
          </a:stretch>
        </p:blipFill>
        <p:spPr>
          <a:xfrm>
            <a:off x="650449" y="6001704"/>
            <a:ext cx="525388" cy="315232"/>
          </a:xfrm>
          <a:prstGeom prst="rect">
            <a:avLst/>
          </a:prstGeom>
        </p:spPr>
      </p:pic>
      <p:pic>
        <p:nvPicPr>
          <p:cNvPr id="12" name="Picture 11"/>
          <p:cNvPicPr>
            <a:picLocks noChangeAspect="1"/>
          </p:cNvPicPr>
          <p:nvPr userDrawn="1"/>
        </p:nvPicPr>
        <p:blipFill>
          <a:blip r:embed="rId3"/>
          <a:stretch>
            <a:fillRect/>
          </a:stretch>
        </p:blipFill>
        <p:spPr>
          <a:xfrm>
            <a:off x="11054817" y="6001704"/>
            <a:ext cx="555990" cy="370462"/>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2016-04-15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B61BEF0D-F0BB-DE4B-95CE-6DB70DBA9567}" type="datetimeFigureOut">
              <a:rPr lang="en-US" dirty="0"/>
              <a:pPr/>
              <a:t>2016-04-15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2016-04-15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dirty="0"/>
              <a:pPr/>
              <a:t>2016-04-15</a:t>
            </a:fld>
            <a:endParaRPr lang="en-US" dirty="0"/>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2016-04-15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B61BEF0D-F0BB-DE4B-95CE-6DB70DBA9567}" type="datetimeFigureOut">
              <a:rPr lang="en-US" dirty="0"/>
              <a:pPr/>
              <a:t>2016-04-15</a:t>
            </a:fld>
            <a:endParaRPr lang="en-US" dirty="0"/>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dirty="0"/>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D57F1E4F-1CFF-5643-939E-217C01CDF565}" type="slidenum">
              <a:rPr lang="en-US" dirty="0"/>
              <a:pPr/>
              <a:t>‹#›</a:t>
            </a:fld>
            <a:endParaRPr lang="en-US" dirty="0"/>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12.png"/><Relationship Id="rId5" Type="http://schemas.openxmlformats.org/officeDocument/2006/relationships/image" Target="../media/image11.gif"/><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gif"/><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hyperlink" Target="http://msdl.cs.mcgill.ca/"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4800" dirty="0"/>
              <a:t>When asteroids attack</a:t>
            </a:r>
          </a:p>
        </p:txBody>
      </p:sp>
      <p:sp>
        <p:nvSpPr>
          <p:cNvPr id="3" name="Subtitle 2"/>
          <p:cNvSpPr>
            <a:spLocks noGrp="1"/>
          </p:cNvSpPr>
          <p:nvPr>
            <p:ph type="subTitle" idx="1"/>
          </p:nvPr>
        </p:nvSpPr>
        <p:spPr/>
        <p:txBody>
          <a:bodyPr>
            <a:normAutofit/>
          </a:bodyPr>
          <a:lstStyle/>
          <a:p>
            <a:r>
              <a:rPr lang="en-US" sz="2400" dirty="0"/>
              <a:t>A simulated </a:t>
            </a:r>
            <a:r>
              <a:rPr lang="en-US" sz="2400" dirty="0" err="1"/>
              <a:t>nasa</a:t>
            </a:r>
            <a:r>
              <a:rPr lang="en-US" sz="2400" dirty="0"/>
              <a:t> lunar mission</a:t>
            </a:r>
          </a:p>
        </p:txBody>
      </p:sp>
      <p:sp>
        <p:nvSpPr>
          <p:cNvPr id="5" name="Rectangle 4"/>
          <p:cNvSpPr/>
          <p:nvPr/>
        </p:nvSpPr>
        <p:spPr>
          <a:xfrm>
            <a:off x="2220422" y="5410809"/>
            <a:ext cx="7715085" cy="923330"/>
          </a:xfrm>
          <a:prstGeom prst="rect">
            <a:avLst/>
          </a:prstGeom>
        </p:spPr>
        <p:txBody>
          <a:bodyPr wrap="square">
            <a:spAutoFit/>
          </a:bodyPr>
          <a:lstStyle/>
          <a:p>
            <a:pPr algn="ctr"/>
            <a:r>
              <a:rPr lang="en-US" b="1" dirty="0">
                <a:solidFill>
                  <a:schemeClr val="bg1"/>
                </a:solidFill>
              </a:rPr>
              <a:t>Midwestern State University</a:t>
            </a:r>
          </a:p>
          <a:p>
            <a:pPr algn="ctr"/>
            <a:r>
              <a:rPr lang="en-US" dirty="0">
                <a:solidFill>
                  <a:schemeClr val="bg1"/>
                </a:solidFill>
              </a:rPr>
              <a:t>Anthony </a:t>
            </a:r>
            <a:r>
              <a:rPr lang="en-US" dirty="0" err="1">
                <a:solidFill>
                  <a:schemeClr val="bg1"/>
                </a:solidFill>
              </a:rPr>
              <a:t>Enem</a:t>
            </a:r>
            <a:r>
              <a:rPr lang="en-US" dirty="0">
                <a:solidFill>
                  <a:schemeClr val="bg1"/>
                </a:solidFill>
              </a:rPr>
              <a:t>   •   Amy Knowles   •   Christine </a:t>
            </a:r>
            <a:r>
              <a:rPr lang="en-US" dirty="0" err="1">
                <a:solidFill>
                  <a:schemeClr val="bg1"/>
                </a:solidFill>
              </a:rPr>
              <a:t>Mounce</a:t>
            </a:r>
            <a:r>
              <a:rPr lang="en-US" dirty="0">
                <a:solidFill>
                  <a:schemeClr val="bg1"/>
                </a:solidFill>
              </a:rPr>
              <a:t>   •   Chris Silva</a:t>
            </a:r>
          </a:p>
          <a:p>
            <a:pPr algn="ctr"/>
            <a:r>
              <a:rPr lang="en-US" dirty="0">
                <a:solidFill>
                  <a:schemeClr val="bg1"/>
                </a:solidFill>
              </a:rPr>
              <a:t>Faculty Advisor: Dr. </a:t>
            </a:r>
            <a:r>
              <a:rPr lang="en-US" dirty="0" err="1">
                <a:solidFill>
                  <a:schemeClr val="bg1"/>
                </a:solidFill>
              </a:rPr>
              <a:t>Bingyang</a:t>
            </a:r>
            <a:r>
              <a:rPr lang="en-US" dirty="0">
                <a:solidFill>
                  <a:schemeClr val="bg1"/>
                </a:solidFill>
              </a:rPr>
              <a:t> Wei</a:t>
            </a:r>
          </a:p>
        </p:txBody>
      </p:sp>
      <p:pic>
        <p:nvPicPr>
          <p:cNvPr id="8" name="Picture 7"/>
          <p:cNvPicPr>
            <a:picLocks noChangeAspect="1"/>
          </p:cNvPicPr>
          <p:nvPr/>
        </p:nvPicPr>
        <p:blipFill rotWithShape="1">
          <a:blip r:embed="rId2"/>
          <a:srcRect l="1182" t="6037" r="2955" b="12868"/>
          <a:stretch/>
        </p:blipFill>
        <p:spPr>
          <a:xfrm>
            <a:off x="1137373" y="3203573"/>
            <a:ext cx="3494940" cy="2089429"/>
          </a:xfrm>
          <a:prstGeom prst="rect">
            <a:avLst/>
          </a:prstGeom>
        </p:spPr>
      </p:pic>
      <p:pic>
        <p:nvPicPr>
          <p:cNvPr id="4" name="Picture 3"/>
          <p:cNvPicPr>
            <a:picLocks noChangeAspect="1"/>
          </p:cNvPicPr>
          <p:nvPr/>
        </p:nvPicPr>
        <p:blipFill rotWithShape="1">
          <a:blip r:embed="rId3"/>
          <a:srcRect l="27533" t="15646" r="22669" b="32435"/>
          <a:stretch/>
        </p:blipFill>
        <p:spPr>
          <a:xfrm>
            <a:off x="7523614" y="3203573"/>
            <a:ext cx="3565657" cy="2089429"/>
          </a:xfrm>
          <a:prstGeom prst="rect">
            <a:avLst/>
          </a:prstGeom>
        </p:spPr>
      </p:pic>
      <p:pic>
        <p:nvPicPr>
          <p:cNvPr id="6" name="Picture 5"/>
          <p:cNvPicPr>
            <a:picLocks noChangeAspect="1"/>
          </p:cNvPicPr>
          <p:nvPr/>
        </p:nvPicPr>
        <p:blipFill rotWithShape="1">
          <a:blip r:embed="rId4"/>
          <a:srcRect l="39110" t="32845" r="22194" b="23188"/>
          <a:stretch/>
        </p:blipFill>
        <p:spPr>
          <a:xfrm>
            <a:off x="4819485" y="3202925"/>
            <a:ext cx="2516957" cy="2090725"/>
          </a:xfrm>
          <a:prstGeom prst="rect">
            <a:avLst/>
          </a:prstGeom>
        </p:spPr>
      </p:pic>
    </p:spTree>
    <p:extLst>
      <p:ext uri="{BB962C8B-B14F-4D97-AF65-F5344CB8AC3E}">
        <p14:creationId xmlns:p14="http://schemas.microsoft.com/office/powerpoint/2010/main" val="20487143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itle 1"/>
          <p:cNvSpPr>
            <a:spLocks noGrp="1"/>
          </p:cNvSpPr>
          <p:nvPr>
            <p:ph type="title"/>
          </p:nvPr>
        </p:nvSpPr>
        <p:spPr/>
        <p:txBody>
          <a:bodyPr>
            <a:normAutofit/>
          </a:bodyPr>
          <a:lstStyle/>
          <a:p>
            <a:r>
              <a:rPr lang="en-US" sz="4000" dirty="0"/>
              <a:t>HLA Services: Publish and subscribe</a:t>
            </a:r>
          </a:p>
        </p:txBody>
      </p:sp>
      <p:sp>
        <p:nvSpPr>
          <p:cNvPr id="36" name="Rectangle 35"/>
          <p:cNvSpPr/>
          <p:nvPr/>
        </p:nvSpPr>
        <p:spPr>
          <a:xfrm>
            <a:off x="5763626" y="5047507"/>
            <a:ext cx="4066673" cy="5432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Runtime Infrastructure (RTI)</a:t>
            </a:r>
          </a:p>
        </p:txBody>
      </p:sp>
      <p:cxnSp>
        <p:nvCxnSpPr>
          <p:cNvPr id="37" name="Straight Arrow Connector 36"/>
          <p:cNvCxnSpPr/>
          <p:nvPr/>
        </p:nvCxnSpPr>
        <p:spPr>
          <a:xfrm>
            <a:off x="6087154" y="4519715"/>
            <a:ext cx="1" cy="527792"/>
          </a:xfrm>
          <a:prstGeom prst="straightConnector1">
            <a:avLst/>
          </a:prstGeom>
          <a:ln w="50800">
            <a:headEnd type="arrow"/>
            <a:tailEnd type="arrow"/>
          </a:ln>
        </p:spPr>
        <p:style>
          <a:lnRef idx="1">
            <a:schemeClr val="accent1"/>
          </a:lnRef>
          <a:fillRef idx="0">
            <a:schemeClr val="accent1"/>
          </a:fillRef>
          <a:effectRef idx="0">
            <a:schemeClr val="accent1"/>
          </a:effectRef>
          <a:fontRef idx="minor">
            <a:schemeClr val="tx1"/>
          </a:fontRef>
        </p:style>
      </p:cxnSp>
      <p:sp>
        <p:nvSpPr>
          <p:cNvPr id="38" name="Oval 37"/>
          <p:cNvSpPr/>
          <p:nvPr/>
        </p:nvSpPr>
        <p:spPr>
          <a:xfrm>
            <a:off x="5612862" y="3787151"/>
            <a:ext cx="948583" cy="7349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a:t>
            </a:r>
            <a:r>
              <a:rPr lang="en-US" baseline="-25000" dirty="0"/>
              <a:t>1</a:t>
            </a:r>
            <a:endParaRPr lang="en-US" dirty="0"/>
          </a:p>
        </p:txBody>
      </p:sp>
      <p:pic>
        <p:nvPicPr>
          <p:cNvPr id="39" name="Picture 3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61235" y="3358968"/>
            <a:ext cx="457903" cy="414293"/>
          </a:xfrm>
          <a:prstGeom prst="rect">
            <a:avLst/>
          </a:prstGeom>
        </p:spPr>
      </p:pic>
      <p:pic>
        <p:nvPicPr>
          <p:cNvPr id="40" name="Picture 3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47202" y="2925425"/>
            <a:ext cx="457903" cy="414293"/>
          </a:xfrm>
          <a:prstGeom prst="rect">
            <a:avLst/>
          </a:prstGeom>
        </p:spPr>
      </p:pic>
      <p:pic>
        <p:nvPicPr>
          <p:cNvPr id="41" name="Picture 4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61235" y="2526658"/>
            <a:ext cx="457903" cy="414293"/>
          </a:xfrm>
          <a:prstGeom prst="rect">
            <a:avLst/>
          </a:prstGeom>
        </p:spPr>
      </p:pic>
      <p:cxnSp>
        <p:nvCxnSpPr>
          <p:cNvPr id="42" name="Straight Arrow Connector 41"/>
          <p:cNvCxnSpPr/>
          <p:nvPr/>
        </p:nvCxnSpPr>
        <p:spPr>
          <a:xfrm>
            <a:off x="7134705" y="4527735"/>
            <a:ext cx="1" cy="527792"/>
          </a:xfrm>
          <a:prstGeom prst="straightConnector1">
            <a:avLst/>
          </a:prstGeom>
          <a:ln w="50800">
            <a:headEnd type="arrow"/>
            <a:tailEnd type="arrow"/>
          </a:ln>
        </p:spPr>
        <p:style>
          <a:lnRef idx="1">
            <a:schemeClr val="accent1"/>
          </a:lnRef>
          <a:fillRef idx="0">
            <a:schemeClr val="accent1"/>
          </a:fillRef>
          <a:effectRef idx="0">
            <a:schemeClr val="accent1"/>
          </a:effectRef>
          <a:fontRef idx="minor">
            <a:schemeClr val="tx1"/>
          </a:fontRef>
        </p:style>
      </p:cxnSp>
      <p:sp>
        <p:nvSpPr>
          <p:cNvPr id="43" name="Oval 42"/>
          <p:cNvSpPr/>
          <p:nvPr/>
        </p:nvSpPr>
        <p:spPr>
          <a:xfrm>
            <a:off x="6660413" y="3795171"/>
            <a:ext cx="948583" cy="7349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a:t>
            </a:r>
            <a:r>
              <a:rPr lang="en-US" baseline="-25000" dirty="0"/>
              <a:t>2</a:t>
            </a:r>
            <a:endParaRPr lang="en-US" dirty="0"/>
          </a:p>
        </p:txBody>
      </p:sp>
      <p:cxnSp>
        <p:nvCxnSpPr>
          <p:cNvPr id="44" name="Straight Arrow Connector 43"/>
          <p:cNvCxnSpPr/>
          <p:nvPr/>
        </p:nvCxnSpPr>
        <p:spPr>
          <a:xfrm>
            <a:off x="8204596" y="4527735"/>
            <a:ext cx="1" cy="527792"/>
          </a:xfrm>
          <a:prstGeom prst="straightConnector1">
            <a:avLst/>
          </a:prstGeom>
          <a:ln w="50800">
            <a:headEnd type="arrow"/>
            <a:tailEnd type="arrow"/>
          </a:ln>
        </p:spPr>
        <p:style>
          <a:lnRef idx="1">
            <a:schemeClr val="accent1"/>
          </a:lnRef>
          <a:fillRef idx="0">
            <a:schemeClr val="accent1"/>
          </a:fillRef>
          <a:effectRef idx="0">
            <a:schemeClr val="accent1"/>
          </a:effectRef>
          <a:fontRef idx="minor">
            <a:schemeClr val="tx1"/>
          </a:fontRef>
        </p:style>
      </p:cxnSp>
      <p:sp>
        <p:nvSpPr>
          <p:cNvPr id="45" name="Oval 44"/>
          <p:cNvSpPr/>
          <p:nvPr/>
        </p:nvSpPr>
        <p:spPr>
          <a:xfrm>
            <a:off x="7730304" y="3795171"/>
            <a:ext cx="948583" cy="7349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a:t>
            </a:r>
            <a:r>
              <a:rPr lang="en-US" baseline="-25000" dirty="0"/>
              <a:t>3</a:t>
            </a:r>
            <a:endParaRPr lang="en-US" dirty="0"/>
          </a:p>
        </p:txBody>
      </p:sp>
      <p:cxnSp>
        <p:nvCxnSpPr>
          <p:cNvPr id="46" name="Straight Arrow Connector 45"/>
          <p:cNvCxnSpPr/>
          <p:nvPr/>
        </p:nvCxnSpPr>
        <p:spPr>
          <a:xfrm>
            <a:off x="9418206" y="4527735"/>
            <a:ext cx="1" cy="527792"/>
          </a:xfrm>
          <a:prstGeom prst="straightConnector1">
            <a:avLst/>
          </a:prstGeom>
          <a:ln w="50800">
            <a:headEnd type="arrow"/>
            <a:tailEnd type="arrow"/>
          </a:ln>
        </p:spPr>
        <p:style>
          <a:lnRef idx="1">
            <a:schemeClr val="accent1"/>
          </a:lnRef>
          <a:fillRef idx="0">
            <a:schemeClr val="accent1"/>
          </a:fillRef>
          <a:effectRef idx="0">
            <a:schemeClr val="accent1"/>
          </a:effectRef>
          <a:fontRef idx="minor">
            <a:schemeClr val="tx1"/>
          </a:fontRef>
        </p:style>
      </p:cxnSp>
      <p:sp>
        <p:nvSpPr>
          <p:cNvPr id="47" name="Oval 46"/>
          <p:cNvSpPr/>
          <p:nvPr/>
        </p:nvSpPr>
        <p:spPr>
          <a:xfrm>
            <a:off x="8943914" y="3795171"/>
            <a:ext cx="948583" cy="7349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a:t>
            </a:r>
            <a:r>
              <a:rPr lang="en-US" baseline="-25000" dirty="0"/>
              <a:t>4</a:t>
            </a:r>
            <a:endParaRPr lang="en-US" dirty="0"/>
          </a:p>
        </p:txBody>
      </p:sp>
      <p:pic>
        <p:nvPicPr>
          <p:cNvPr id="48" name="Picture 4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32284" y="3100395"/>
            <a:ext cx="439294" cy="638778"/>
          </a:xfrm>
          <a:prstGeom prst="rect">
            <a:avLst/>
          </a:prstGeom>
        </p:spPr>
      </p:pic>
      <p:pic>
        <p:nvPicPr>
          <p:cNvPr id="49" name="Picture 4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914757" y="3100395"/>
            <a:ext cx="573292" cy="686756"/>
          </a:xfrm>
          <a:prstGeom prst="rect">
            <a:avLst/>
          </a:prstGeom>
        </p:spPr>
      </p:pic>
      <p:sp>
        <p:nvSpPr>
          <p:cNvPr id="50" name="Rectangle 49"/>
          <p:cNvSpPr/>
          <p:nvPr/>
        </p:nvSpPr>
        <p:spPr>
          <a:xfrm>
            <a:off x="6385424" y="2556093"/>
            <a:ext cx="385042" cy="369332"/>
          </a:xfrm>
          <a:prstGeom prst="rect">
            <a:avLst/>
          </a:prstGeom>
        </p:spPr>
        <p:txBody>
          <a:bodyPr wrap="none">
            <a:spAutoFit/>
          </a:bodyPr>
          <a:lstStyle/>
          <a:p>
            <a:r>
              <a:rPr lang="en-US" dirty="0"/>
              <a:t>o</a:t>
            </a:r>
            <a:r>
              <a:rPr lang="en-US" baseline="-25000" dirty="0"/>
              <a:t>4</a:t>
            </a:r>
            <a:endParaRPr lang="en-US" dirty="0"/>
          </a:p>
        </p:txBody>
      </p:sp>
      <p:sp>
        <p:nvSpPr>
          <p:cNvPr id="51" name="Rectangle 50"/>
          <p:cNvSpPr/>
          <p:nvPr/>
        </p:nvSpPr>
        <p:spPr>
          <a:xfrm>
            <a:off x="6385424" y="3015028"/>
            <a:ext cx="385042" cy="369332"/>
          </a:xfrm>
          <a:prstGeom prst="rect">
            <a:avLst/>
          </a:prstGeom>
        </p:spPr>
        <p:txBody>
          <a:bodyPr wrap="none">
            <a:spAutoFit/>
          </a:bodyPr>
          <a:lstStyle/>
          <a:p>
            <a:r>
              <a:rPr lang="en-US" dirty="0"/>
              <a:t>o</a:t>
            </a:r>
            <a:r>
              <a:rPr lang="en-US" baseline="-25000" dirty="0"/>
              <a:t>5</a:t>
            </a:r>
            <a:endParaRPr lang="en-US" dirty="0"/>
          </a:p>
        </p:txBody>
      </p:sp>
      <p:sp>
        <p:nvSpPr>
          <p:cNvPr id="52" name="Rectangle 51"/>
          <p:cNvSpPr/>
          <p:nvPr/>
        </p:nvSpPr>
        <p:spPr>
          <a:xfrm>
            <a:off x="7294219" y="3199694"/>
            <a:ext cx="385042" cy="369332"/>
          </a:xfrm>
          <a:prstGeom prst="rect">
            <a:avLst/>
          </a:prstGeom>
        </p:spPr>
        <p:txBody>
          <a:bodyPr wrap="none">
            <a:spAutoFit/>
          </a:bodyPr>
          <a:lstStyle/>
          <a:p>
            <a:r>
              <a:rPr lang="en-US" dirty="0"/>
              <a:t>o</a:t>
            </a:r>
            <a:r>
              <a:rPr lang="en-US" baseline="-25000" dirty="0"/>
              <a:t>7</a:t>
            </a:r>
            <a:endParaRPr lang="en-US" dirty="0"/>
          </a:p>
        </p:txBody>
      </p:sp>
      <p:sp>
        <p:nvSpPr>
          <p:cNvPr id="53" name="Rectangle 52"/>
          <p:cNvSpPr/>
          <p:nvPr/>
        </p:nvSpPr>
        <p:spPr>
          <a:xfrm>
            <a:off x="8471680" y="3199694"/>
            <a:ext cx="385042" cy="369332"/>
          </a:xfrm>
          <a:prstGeom prst="rect">
            <a:avLst/>
          </a:prstGeom>
        </p:spPr>
        <p:txBody>
          <a:bodyPr wrap="none">
            <a:spAutoFit/>
          </a:bodyPr>
          <a:lstStyle/>
          <a:p>
            <a:r>
              <a:rPr lang="en-US" dirty="0"/>
              <a:t>o</a:t>
            </a:r>
            <a:r>
              <a:rPr lang="en-US" baseline="-25000" dirty="0"/>
              <a:t>8</a:t>
            </a:r>
            <a:endParaRPr lang="en-US" dirty="0"/>
          </a:p>
        </p:txBody>
      </p:sp>
      <p:sp>
        <p:nvSpPr>
          <p:cNvPr id="54" name="Rectangle 53"/>
          <p:cNvSpPr/>
          <p:nvPr/>
        </p:nvSpPr>
        <p:spPr>
          <a:xfrm>
            <a:off x="8788398" y="2952793"/>
            <a:ext cx="2208198" cy="1169551"/>
          </a:xfrm>
          <a:prstGeom prst="rect">
            <a:avLst/>
          </a:prstGeom>
        </p:spPr>
        <p:txBody>
          <a:bodyPr wrap="square">
            <a:spAutoFit/>
          </a:bodyPr>
          <a:lstStyle/>
          <a:p>
            <a:r>
              <a:rPr lang="en-US" sz="1400" dirty="0"/>
              <a:t>Time management</a:t>
            </a:r>
          </a:p>
          <a:p>
            <a:r>
              <a:rPr lang="en-US" sz="1400" dirty="0"/>
              <a:t>Visualization</a:t>
            </a:r>
          </a:p>
          <a:p>
            <a:r>
              <a:rPr lang="en-US" sz="1400" dirty="0"/>
              <a:t>Logging</a:t>
            </a:r>
          </a:p>
          <a:p>
            <a:endParaRPr lang="en-US" sz="1400" dirty="0"/>
          </a:p>
          <a:p>
            <a:endParaRPr lang="en-US" sz="1400" dirty="0"/>
          </a:p>
        </p:txBody>
      </p:sp>
      <p:pic>
        <p:nvPicPr>
          <p:cNvPr id="55" name="Picture 54"/>
          <p:cNvPicPr>
            <a:picLocks noChangeAspect="1"/>
          </p:cNvPicPr>
          <p:nvPr/>
        </p:nvPicPr>
        <p:blipFill>
          <a:blip r:embed="rId6"/>
          <a:stretch>
            <a:fillRect/>
          </a:stretch>
        </p:blipFill>
        <p:spPr>
          <a:xfrm>
            <a:off x="10230382" y="5055527"/>
            <a:ext cx="1085850" cy="552450"/>
          </a:xfrm>
          <a:prstGeom prst="rect">
            <a:avLst/>
          </a:prstGeom>
        </p:spPr>
      </p:pic>
      <p:cxnSp>
        <p:nvCxnSpPr>
          <p:cNvPr id="56" name="Straight Arrow Connector 55"/>
          <p:cNvCxnSpPr>
            <a:stCxn id="55" idx="1"/>
            <a:endCxn id="36" idx="3"/>
          </p:cNvCxnSpPr>
          <p:nvPr/>
        </p:nvCxnSpPr>
        <p:spPr>
          <a:xfrm flipH="1" flipV="1">
            <a:off x="9830299" y="5319111"/>
            <a:ext cx="400083" cy="1264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7" name="TextBox 56"/>
          <p:cNvSpPr txBox="1"/>
          <p:nvPr/>
        </p:nvSpPr>
        <p:spPr>
          <a:xfrm>
            <a:off x="1116905" y="2286491"/>
            <a:ext cx="3072151" cy="2031325"/>
          </a:xfrm>
          <a:prstGeom prst="rect">
            <a:avLst/>
          </a:prstGeom>
          <a:noFill/>
        </p:spPr>
        <p:txBody>
          <a:bodyPr wrap="square" rtlCol="0">
            <a:spAutoFit/>
          </a:bodyPr>
          <a:lstStyle/>
          <a:p>
            <a:r>
              <a:rPr lang="en-US" sz="1400" b="1" dirty="0"/>
              <a:t>Publish</a:t>
            </a:r>
            <a:endParaRPr lang="en-US" sz="1400" dirty="0"/>
          </a:p>
          <a:p>
            <a:r>
              <a:rPr lang="en-US" sz="1400" dirty="0" err="1"/>
              <a:t>PhysicalEntity.entity_name</a:t>
            </a:r>
            <a:r>
              <a:rPr lang="en-US" sz="1400" dirty="0"/>
              <a:t>, </a:t>
            </a:r>
            <a:r>
              <a:rPr lang="en-US" sz="1400" dirty="0" err="1"/>
              <a:t>PhysicalEntity.parent_reference_frame</a:t>
            </a:r>
            <a:r>
              <a:rPr lang="en-US" sz="1400" dirty="0"/>
              <a:t>, </a:t>
            </a:r>
            <a:r>
              <a:rPr lang="en-US" sz="1400" dirty="0" err="1"/>
              <a:t>PhysicalEntity.position</a:t>
            </a:r>
            <a:endParaRPr lang="en-US" sz="1400" dirty="0"/>
          </a:p>
          <a:p>
            <a:r>
              <a:rPr lang="en-US" sz="1400" b="1" dirty="0"/>
              <a:t>Subscribe</a:t>
            </a:r>
            <a:endParaRPr lang="en-US" sz="1400" dirty="0"/>
          </a:p>
          <a:p>
            <a:r>
              <a:rPr lang="en-US" sz="1400" dirty="0" err="1"/>
              <a:t>PhysicalEntity.entity_name</a:t>
            </a:r>
            <a:r>
              <a:rPr lang="en-US" sz="1400" dirty="0"/>
              <a:t>, </a:t>
            </a:r>
            <a:r>
              <a:rPr lang="en-US" sz="1400" dirty="0" err="1"/>
              <a:t>PhysicalEntity.parent_reference_frame</a:t>
            </a:r>
            <a:endParaRPr lang="en-US" sz="1400" dirty="0"/>
          </a:p>
          <a:p>
            <a:r>
              <a:rPr lang="en-US" sz="1400" dirty="0" err="1"/>
              <a:t>PhysicalEntity.position</a:t>
            </a:r>
            <a:endParaRPr lang="en-US" sz="1400" dirty="0"/>
          </a:p>
          <a:p>
            <a:endParaRPr lang="en-US" sz="1400" dirty="0"/>
          </a:p>
        </p:txBody>
      </p:sp>
      <p:sp>
        <p:nvSpPr>
          <p:cNvPr id="58" name="TextBox 57"/>
          <p:cNvSpPr txBox="1"/>
          <p:nvPr/>
        </p:nvSpPr>
        <p:spPr>
          <a:xfrm>
            <a:off x="1116905" y="4259787"/>
            <a:ext cx="3072151" cy="1600438"/>
          </a:xfrm>
          <a:prstGeom prst="rect">
            <a:avLst/>
          </a:prstGeom>
          <a:noFill/>
        </p:spPr>
        <p:txBody>
          <a:bodyPr wrap="square" rtlCol="0">
            <a:spAutoFit/>
          </a:bodyPr>
          <a:lstStyle/>
          <a:p>
            <a:r>
              <a:rPr lang="en-US" sz="1400" b="1" dirty="0"/>
              <a:t>Publish</a:t>
            </a:r>
            <a:endParaRPr lang="en-US" sz="1400" dirty="0"/>
          </a:p>
          <a:p>
            <a:endParaRPr lang="en-US" sz="1400" b="1" dirty="0"/>
          </a:p>
          <a:p>
            <a:r>
              <a:rPr lang="en-US" sz="1400" b="1" dirty="0"/>
              <a:t>Subscribe</a:t>
            </a:r>
            <a:endParaRPr lang="en-US" sz="1400" dirty="0"/>
          </a:p>
          <a:p>
            <a:r>
              <a:rPr lang="en-US" sz="1400" dirty="0" err="1"/>
              <a:t>PhysicalEntity.entity_name</a:t>
            </a:r>
            <a:r>
              <a:rPr lang="en-US" sz="1400" dirty="0"/>
              <a:t>, </a:t>
            </a:r>
            <a:r>
              <a:rPr lang="en-US" sz="1400" dirty="0" err="1"/>
              <a:t>PhysicalEntity.parent_reference_frame</a:t>
            </a:r>
            <a:endParaRPr lang="en-US" sz="1400" dirty="0"/>
          </a:p>
          <a:p>
            <a:r>
              <a:rPr lang="en-US" sz="1400" dirty="0" err="1"/>
              <a:t>PhysicalEntity.position</a:t>
            </a:r>
            <a:endParaRPr lang="en-US" sz="1400" dirty="0"/>
          </a:p>
          <a:p>
            <a:endParaRPr lang="en-US" sz="1400" dirty="0"/>
          </a:p>
        </p:txBody>
      </p:sp>
      <p:pic>
        <p:nvPicPr>
          <p:cNvPr id="59" name="Picture 5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76510" y="3369699"/>
            <a:ext cx="457903" cy="414293"/>
          </a:xfrm>
          <a:prstGeom prst="rect">
            <a:avLst/>
          </a:prstGeom>
        </p:spPr>
      </p:pic>
      <p:pic>
        <p:nvPicPr>
          <p:cNvPr id="60" name="Picture 5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62477" y="2936156"/>
            <a:ext cx="457903" cy="414293"/>
          </a:xfrm>
          <a:prstGeom prst="rect">
            <a:avLst/>
          </a:prstGeom>
        </p:spPr>
      </p:pic>
      <p:pic>
        <p:nvPicPr>
          <p:cNvPr id="61" name="Picture 6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76510" y="2537389"/>
            <a:ext cx="457903" cy="414293"/>
          </a:xfrm>
          <a:prstGeom prst="rect">
            <a:avLst/>
          </a:prstGeom>
        </p:spPr>
      </p:pic>
      <p:sp>
        <p:nvSpPr>
          <p:cNvPr id="62" name="Rectangle 61"/>
          <p:cNvSpPr/>
          <p:nvPr/>
        </p:nvSpPr>
        <p:spPr>
          <a:xfrm>
            <a:off x="5700699" y="2566824"/>
            <a:ext cx="385042" cy="369332"/>
          </a:xfrm>
          <a:prstGeom prst="rect">
            <a:avLst/>
          </a:prstGeom>
        </p:spPr>
        <p:txBody>
          <a:bodyPr wrap="none">
            <a:spAutoFit/>
          </a:bodyPr>
          <a:lstStyle/>
          <a:p>
            <a:r>
              <a:rPr lang="en-US" dirty="0"/>
              <a:t>o</a:t>
            </a:r>
            <a:r>
              <a:rPr lang="en-US" baseline="-25000" dirty="0"/>
              <a:t>1</a:t>
            </a:r>
            <a:endParaRPr lang="en-US" dirty="0"/>
          </a:p>
        </p:txBody>
      </p:sp>
      <p:sp>
        <p:nvSpPr>
          <p:cNvPr id="63" name="Rectangle 62"/>
          <p:cNvSpPr/>
          <p:nvPr/>
        </p:nvSpPr>
        <p:spPr>
          <a:xfrm>
            <a:off x="5700699" y="3025759"/>
            <a:ext cx="385042" cy="369332"/>
          </a:xfrm>
          <a:prstGeom prst="rect">
            <a:avLst/>
          </a:prstGeom>
        </p:spPr>
        <p:txBody>
          <a:bodyPr wrap="none">
            <a:spAutoFit/>
          </a:bodyPr>
          <a:lstStyle/>
          <a:p>
            <a:r>
              <a:rPr lang="en-US" dirty="0"/>
              <a:t>o</a:t>
            </a:r>
            <a:r>
              <a:rPr lang="en-US" baseline="-25000" dirty="0"/>
              <a:t>2</a:t>
            </a:r>
            <a:endParaRPr lang="en-US" dirty="0"/>
          </a:p>
        </p:txBody>
      </p:sp>
      <p:sp>
        <p:nvSpPr>
          <p:cNvPr id="64" name="Rectangle 63"/>
          <p:cNvSpPr/>
          <p:nvPr/>
        </p:nvSpPr>
        <p:spPr>
          <a:xfrm>
            <a:off x="5734413" y="3413475"/>
            <a:ext cx="385042" cy="369332"/>
          </a:xfrm>
          <a:prstGeom prst="rect">
            <a:avLst/>
          </a:prstGeom>
        </p:spPr>
        <p:txBody>
          <a:bodyPr wrap="none">
            <a:spAutoFit/>
          </a:bodyPr>
          <a:lstStyle/>
          <a:p>
            <a:r>
              <a:rPr lang="en-US" dirty="0"/>
              <a:t>o</a:t>
            </a:r>
            <a:r>
              <a:rPr lang="en-US" baseline="-25000" dirty="0"/>
              <a:t>3</a:t>
            </a:r>
            <a:endParaRPr lang="en-US" dirty="0"/>
          </a:p>
        </p:txBody>
      </p:sp>
      <p:sp>
        <p:nvSpPr>
          <p:cNvPr id="65" name="Rectangle 64"/>
          <p:cNvSpPr/>
          <p:nvPr/>
        </p:nvSpPr>
        <p:spPr>
          <a:xfrm>
            <a:off x="6396031" y="3386247"/>
            <a:ext cx="385042" cy="369332"/>
          </a:xfrm>
          <a:prstGeom prst="rect">
            <a:avLst/>
          </a:prstGeom>
        </p:spPr>
        <p:txBody>
          <a:bodyPr wrap="none">
            <a:spAutoFit/>
          </a:bodyPr>
          <a:lstStyle/>
          <a:p>
            <a:r>
              <a:rPr lang="en-US" dirty="0"/>
              <a:t>o</a:t>
            </a:r>
            <a:r>
              <a:rPr lang="en-US" baseline="-25000" dirty="0"/>
              <a:t>6</a:t>
            </a:r>
            <a:endParaRPr lang="en-US" dirty="0"/>
          </a:p>
        </p:txBody>
      </p:sp>
    </p:spTree>
    <p:extLst>
      <p:ext uri="{BB962C8B-B14F-4D97-AF65-F5344CB8AC3E}">
        <p14:creationId xmlns:p14="http://schemas.microsoft.com/office/powerpoint/2010/main" val="3817989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fade">
                                      <p:cBhvr>
                                        <p:cTn id="7" dur="500"/>
                                        <p:tgtEl>
                                          <p:spTgt spid="5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8"/>
                                        </p:tgtEl>
                                        <p:attrNameLst>
                                          <p:attrName>style.visibility</p:attrName>
                                        </p:attrNameLst>
                                      </p:cBhvr>
                                      <p:to>
                                        <p:strVal val="visible"/>
                                      </p:to>
                                    </p:set>
                                    <p:animEffect transition="in" filter="fade">
                                      <p:cBhvr>
                                        <p:cTn id="12"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P spid="5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838199" y="365125"/>
            <a:ext cx="11238571" cy="1325563"/>
          </a:xfrm>
        </p:spPr>
        <p:txBody>
          <a:bodyPr>
            <a:noAutofit/>
          </a:bodyPr>
          <a:lstStyle/>
          <a:p>
            <a:pPr lvl="1" algn="l" rtl="0">
              <a:lnSpc>
                <a:spcPct val="90000"/>
              </a:lnSpc>
              <a:spcBef>
                <a:spcPct val="0"/>
              </a:spcBef>
            </a:pPr>
            <a:r>
              <a:rPr lang="en-US" sz="3600" kern="1200" dirty="0">
                <a:solidFill>
                  <a:schemeClr val="bg1"/>
                </a:solidFill>
                <a:latin typeface="+mj-lt"/>
                <a:ea typeface="+mj-ea"/>
                <a:cs typeface="+mj-cs"/>
              </a:rPr>
              <a:t>HLA Services: Updating and Reflecting Attribute Values</a:t>
            </a:r>
          </a:p>
        </p:txBody>
      </p:sp>
      <p:sp>
        <p:nvSpPr>
          <p:cNvPr id="5" name="Rectangle 4"/>
          <p:cNvSpPr/>
          <p:nvPr/>
        </p:nvSpPr>
        <p:spPr>
          <a:xfrm>
            <a:off x="6131489" y="5250545"/>
            <a:ext cx="4066673" cy="5432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Runtime Infrastructure (RTI)</a:t>
            </a:r>
          </a:p>
        </p:txBody>
      </p:sp>
      <p:cxnSp>
        <p:nvCxnSpPr>
          <p:cNvPr id="6" name="Straight Arrow Connector 5"/>
          <p:cNvCxnSpPr/>
          <p:nvPr/>
        </p:nvCxnSpPr>
        <p:spPr>
          <a:xfrm>
            <a:off x="6455017" y="4722753"/>
            <a:ext cx="1" cy="527792"/>
          </a:xfrm>
          <a:prstGeom prst="straightConnector1">
            <a:avLst/>
          </a:prstGeom>
          <a:ln w="50800">
            <a:headEnd type="arrow"/>
            <a:tailEnd type="arrow"/>
          </a:ln>
        </p:spPr>
        <p:style>
          <a:lnRef idx="1">
            <a:schemeClr val="accent1"/>
          </a:lnRef>
          <a:fillRef idx="0">
            <a:schemeClr val="accent1"/>
          </a:fillRef>
          <a:effectRef idx="0">
            <a:schemeClr val="accent1"/>
          </a:effectRef>
          <a:fontRef idx="minor">
            <a:schemeClr val="tx1"/>
          </a:fontRef>
        </p:style>
      </p:cxnSp>
      <p:sp>
        <p:nvSpPr>
          <p:cNvPr id="7" name="Oval 6"/>
          <p:cNvSpPr/>
          <p:nvPr/>
        </p:nvSpPr>
        <p:spPr>
          <a:xfrm>
            <a:off x="5980725" y="3990189"/>
            <a:ext cx="948583" cy="7349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a:t>
            </a:r>
            <a:r>
              <a:rPr lang="en-US" baseline="-25000" dirty="0"/>
              <a:t>1</a:t>
            </a:r>
            <a:endParaRPr lang="en-US" dirty="0"/>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06372" y="3562006"/>
            <a:ext cx="457903" cy="414293"/>
          </a:xfrm>
          <a:prstGeom prst="rect">
            <a:avLst/>
          </a:prstGeom>
        </p:spPr>
      </p:pic>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92339" y="3128463"/>
            <a:ext cx="457903" cy="414293"/>
          </a:xfrm>
          <a:prstGeom prst="rect">
            <a:avLst/>
          </a:prstGeom>
        </p:spPr>
      </p:pic>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06372" y="2729696"/>
            <a:ext cx="457903" cy="414293"/>
          </a:xfrm>
          <a:prstGeom prst="rect">
            <a:avLst/>
          </a:prstGeom>
        </p:spPr>
      </p:pic>
      <p:cxnSp>
        <p:nvCxnSpPr>
          <p:cNvPr id="11" name="Straight Arrow Connector 10"/>
          <p:cNvCxnSpPr/>
          <p:nvPr/>
        </p:nvCxnSpPr>
        <p:spPr>
          <a:xfrm>
            <a:off x="7502568" y="4730773"/>
            <a:ext cx="1" cy="527792"/>
          </a:xfrm>
          <a:prstGeom prst="straightConnector1">
            <a:avLst/>
          </a:prstGeom>
          <a:ln w="50800">
            <a:headEnd type="arrow"/>
            <a:tailEnd type="arrow"/>
          </a:ln>
        </p:spPr>
        <p:style>
          <a:lnRef idx="1">
            <a:schemeClr val="accent1"/>
          </a:lnRef>
          <a:fillRef idx="0">
            <a:schemeClr val="accent1"/>
          </a:fillRef>
          <a:effectRef idx="0">
            <a:schemeClr val="accent1"/>
          </a:effectRef>
          <a:fontRef idx="minor">
            <a:schemeClr val="tx1"/>
          </a:fontRef>
        </p:style>
      </p:cxnSp>
      <p:sp>
        <p:nvSpPr>
          <p:cNvPr id="12" name="Oval 11"/>
          <p:cNvSpPr/>
          <p:nvPr/>
        </p:nvSpPr>
        <p:spPr>
          <a:xfrm>
            <a:off x="7028276" y="3998209"/>
            <a:ext cx="948583" cy="7349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a:t>
            </a:r>
            <a:r>
              <a:rPr lang="en-US" baseline="-25000" dirty="0"/>
              <a:t>2</a:t>
            </a:r>
            <a:endParaRPr lang="en-US" dirty="0"/>
          </a:p>
        </p:txBody>
      </p:sp>
      <p:cxnSp>
        <p:nvCxnSpPr>
          <p:cNvPr id="13" name="Straight Arrow Connector 12"/>
          <p:cNvCxnSpPr/>
          <p:nvPr/>
        </p:nvCxnSpPr>
        <p:spPr>
          <a:xfrm>
            <a:off x="8572459" y="4730773"/>
            <a:ext cx="1" cy="527792"/>
          </a:xfrm>
          <a:prstGeom prst="straightConnector1">
            <a:avLst/>
          </a:prstGeom>
          <a:ln w="50800">
            <a:headEnd type="arrow"/>
            <a:tailEnd type="arrow"/>
          </a:ln>
        </p:spPr>
        <p:style>
          <a:lnRef idx="1">
            <a:schemeClr val="accent1"/>
          </a:lnRef>
          <a:fillRef idx="0">
            <a:schemeClr val="accent1"/>
          </a:fillRef>
          <a:effectRef idx="0">
            <a:schemeClr val="accent1"/>
          </a:effectRef>
          <a:fontRef idx="minor">
            <a:schemeClr val="tx1"/>
          </a:fontRef>
        </p:style>
      </p:cxnSp>
      <p:sp>
        <p:nvSpPr>
          <p:cNvPr id="14" name="Oval 13"/>
          <p:cNvSpPr/>
          <p:nvPr/>
        </p:nvSpPr>
        <p:spPr>
          <a:xfrm>
            <a:off x="8098167" y="3998209"/>
            <a:ext cx="948583" cy="7349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a:t>
            </a:r>
            <a:r>
              <a:rPr lang="en-US" baseline="-25000" dirty="0"/>
              <a:t>3</a:t>
            </a:r>
            <a:endParaRPr lang="en-US" dirty="0"/>
          </a:p>
        </p:txBody>
      </p:sp>
      <p:cxnSp>
        <p:nvCxnSpPr>
          <p:cNvPr id="15" name="Straight Arrow Connector 14"/>
          <p:cNvCxnSpPr/>
          <p:nvPr/>
        </p:nvCxnSpPr>
        <p:spPr>
          <a:xfrm>
            <a:off x="9786069" y="4730773"/>
            <a:ext cx="1" cy="527792"/>
          </a:xfrm>
          <a:prstGeom prst="straightConnector1">
            <a:avLst/>
          </a:prstGeom>
          <a:ln w="50800">
            <a:headEnd type="arrow"/>
            <a:tailEnd type="arrow"/>
          </a:ln>
        </p:spPr>
        <p:style>
          <a:lnRef idx="1">
            <a:schemeClr val="accent1"/>
          </a:lnRef>
          <a:fillRef idx="0">
            <a:schemeClr val="accent1"/>
          </a:fillRef>
          <a:effectRef idx="0">
            <a:schemeClr val="accent1"/>
          </a:effectRef>
          <a:fontRef idx="minor">
            <a:schemeClr val="tx1"/>
          </a:fontRef>
        </p:style>
      </p:cxnSp>
      <p:sp>
        <p:nvSpPr>
          <p:cNvPr id="16" name="Oval 15"/>
          <p:cNvSpPr/>
          <p:nvPr/>
        </p:nvSpPr>
        <p:spPr>
          <a:xfrm>
            <a:off x="9311777" y="3998209"/>
            <a:ext cx="948583" cy="7349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a:t>
            </a:r>
            <a:r>
              <a:rPr lang="en-US" baseline="-25000" dirty="0"/>
              <a:t>4</a:t>
            </a:r>
            <a:endParaRPr lang="en-US" dirty="0"/>
          </a:p>
        </p:txBody>
      </p:sp>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00147" y="3303433"/>
            <a:ext cx="439294" cy="638778"/>
          </a:xfrm>
          <a:prstGeom prst="rect">
            <a:avLst/>
          </a:prstGeom>
        </p:spPr>
      </p:pic>
      <p:pic>
        <p:nvPicPr>
          <p:cNvPr id="18" name="Picture 1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282620" y="3303433"/>
            <a:ext cx="573292" cy="686756"/>
          </a:xfrm>
          <a:prstGeom prst="rect">
            <a:avLst/>
          </a:prstGeom>
        </p:spPr>
      </p:pic>
      <p:sp>
        <p:nvSpPr>
          <p:cNvPr id="19" name="Rectangle 18"/>
          <p:cNvSpPr/>
          <p:nvPr/>
        </p:nvSpPr>
        <p:spPr>
          <a:xfrm>
            <a:off x="6830561" y="2759131"/>
            <a:ext cx="385042" cy="369332"/>
          </a:xfrm>
          <a:prstGeom prst="rect">
            <a:avLst/>
          </a:prstGeom>
        </p:spPr>
        <p:txBody>
          <a:bodyPr wrap="none">
            <a:spAutoFit/>
          </a:bodyPr>
          <a:lstStyle/>
          <a:p>
            <a:r>
              <a:rPr lang="en-US" dirty="0"/>
              <a:t>o</a:t>
            </a:r>
            <a:r>
              <a:rPr lang="en-US" baseline="-25000" dirty="0"/>
              <a:t>4</a:t>
            </a:r>
            <a:endParaRPr lang="en-US" dirty="0"/>
          </a:p>
        </p:txBody>
      </p:sp>
      <p:sp>
        <p:nvSpPr>
          <p:cNvPr id="20" name="Rectangle 19"/>
          <p:cNvSpPr/>
          <p:nvPr/>
        </p:nvSpPr>
        <p:spPr>
          <a:xfrm>
            <a:off x="6830561" y="3218066"/>
            <a:ext cx="385042" cy="369332"/>
          </a:xfrm>
          <a:prstGeom prst="rect">
            <a:avLst/>
          </a:prstGeom>
        </p:spPr>
        <p:txBody>
          <a:bodyPr wrap="none">
            <a:spAutoFit/>
          </a:bodyPr>
          <a:lstStyle/>
          <a:p>
            <a:r>
              <a:rPr lang="en-US" dirty="0"/>
              <a:t>o</a:t>
            </a:r>
            <a:r>
              <a:rPr lang="en-US" baseline="-25000" dirty="0"/>
              <a:t>5</a:t>
            </a:r>
            <a:endParaRPr lang="en-US" dirty="0"/>
          </a:p>
        </p:txBody>
      </p:sp>
      <p:sp>
        <p:nvSpPr>
          <p:cNvPr id="21" name="Rectangle 20"/>
          <p:cNvSpPr/>
          <p:nvPr/>
        </p:nvSpPr>
        <p:spPr>
          <a:xfrm>
            <a:off x="6864275" y="3605782"/>
            <a:ext cx="385042" cy="369332"/>
          </a:xfrm>
          <a:prstGeom prst="rect">
            <a:avLst/>
          </a:prstGeom>
        </p:spPr>
        <p:txBody>
          <a:bodyPr wrap="none">
            <a:spAutoFit/>
          </a:bodyPr>
          <a:lstStyle/>
          <a:p>
            <a:r>
              <a:rPr lang="en-US" dirty="0"/>
              <a:t>o</a:t>
            </a:r>
            <a:r>
              <a:rPr lang="en-US" baseline="-25000" dirty="0"/>
              <a:t>6</a:t>
            </a:r>
            <a:endParaRPr lang="en-US" dirty="0"/>
          </a:p>
        </p:txBody>
      </p:sp>
      <p:sp>
        <p:nvSpPr>
          <p:cNvPr id="22" name="Rectangle 21"/>
          <p:cNvSpPr/>
          <p:nvPr/>
        </p:nvSpPr>
        <p:spPr>
          <a:xfrm>
            <a:off x="7662082" y="3402732"/>
            <a:ext cx="385042" cy="369332"/>
          </a:xfrm>
          <a:prstGeom prst="rect">
            <a:avLst/>
          </a:prstGeom>
        </p:spPr>
        <p:txBody>
          <a:bodyPr wrap="none">
            <a:spAutoFit/>
          </a:bodyPr>
          <a:lstStyle/>
          <a:p>
            <a:r>
              <a:rPr lang="en-US" dirty="0"/>
              <a:t>o</a:t>
            </a:r>
            <a:r>
              <a:rPr lang="en-US" baseline="-25000" dirty="0"/>
              <a:t>7</a:t>
            </a:r>
            <a:endParaRPr lang="en-US" dirty="0"/>
          </a:p>
        </p:txBody>
      </p:sp>
      <p:sp>
        <p:nvSpPr>
          <p:cNvPr id="23" name="Rectangle 22"/>
          <p:cNvSpPr/>
          <p:nvPr/>
        </p:nvSpPr>
        <p:spPr>
          <a:xfrm>
            <a:off x="8839543" y="3402732"/>
            <a:ext cx="385042" cy="369332"/>
          </a:xfrm>
          <a:prstGeom prst="rect">
            <a:avLst/>
          </a:prstGeom>
        </p:spPr>
        <p:txBody>
          <a:bodyPr wrap="none">
            <a:spAutoFit/>
          </a:bodyPr>
          <a:lstStyle/>
          <a:p>
            <a:r>
              <a:rPr lang="en-US" dirty="0"/>
              <a:t>o</a:t>
            </a:r>
            <a:r>
              <a:rPr lang="en-US" baseline="-25000" dirty="0"/>
              <a:t>8</a:t>
            </a:r>
            <a:endParaRPr lang="en-US" dirty="0"/>
          </a:p>
        </p:txBody>
      </p:sp>
      <p:sp>
        <p:nvSpPr>
          <p:cNvPr id="24" name="Rectangle 23"/>
          <p:cNvSpPr/>
          <p:nvPr/>
        </p:nvSpPr>
        <p:spPr>
          <a:xfrm>
            <a:off x="9156261" y="3155831"/>
            <a:ext cx="2208198" cy="1169551"/>
          </a:xfrm>
          <a:prstGeom prst="rect">
            <a:avLst/>
          </a:prstGeom>
        </p:spPr>
        <p:txBody>
          <a:bodyPr wrap="square">
            <a:spAutoFit/>
          </a:bodyPr>
          <a:lstStyle/>
          <a:p>
            <a:r>
              <a:rPr lang="en-US" sz="1400" dirty="0"/>
              <a:t>Time management</a:t>
            </a:r>
          </a:p>
          <a:p>
            <a:r>
              <a:rPr lang="en-US" sz="1400" dirty="0"/>
              <a:t>Visualization</a:t>
            </a:r>
          </a:p>
          <a:p>
            <a:r>
              <a:rPr lang="en-US" sz="1400" dirty="0"/>
              <a:t>Logging</a:t>
            </a:r>
          </a:p>
          <a:p>
            <a:endParaRPr lang="en-US" sz="1400" dirty="0"/>
          </a:p>
          <a:p>
            <a:endParaRPr lang="en-US" sz="1400" dirty="0"/>
          </a:p>
        </p:txBody>
      </p:sp>
      <p:pic>
        <p:nvPicPr>
          <p:cNvPr id="25" name="Picture 24"/>
          <p:cNvPicPr>
            <a:picLocks noChangeAspect="1"/>
          </p:cNvPicPr>
          <p:nvPr/>
        </p:nvPicPr>
        <p:blipFill>
          <a:blip r:embed="rId6"/>
          <a:stretch>
            <a:fillRect/>
          </a:stretch>
        </p:blipFill>
        <p:spPr>
          <a:xfrm>
            <a:off x="10598245" y="5258565"/>
            <a:ext cx="1085850" cy="552450"/>
          </a:xfrm>
          <a:prstGeom prst="rect">
            <a:avLst/>
          </a:prstGeom>
        </p:spPr>
      </p:pic>
      <p:cxnSp>
        <p:nvCxnSpPr>
          <p:cNvPr id="26" name="Straight Arrow Connector 25"/>
          <p:cNvCxnSpPr>
            <a:stCxn id="25" idx="1"/>
            <a:endCxn id="5" idx="3"/>
          </p:cNvCxnSpPr>
          <p:nvPr/>
        </p:nvCxnSpPr>
        <p:spPr>
          <a:xfrm flipH="1" flipV="1">
            <a:off x="10198162" y="5522149"/>
            <a:ext cx="400083" cy="1264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1427745" y="2535390"/>
            <a:ext cx="3072151" cy="1600438"/>
          </a:xfrm>
          <a:prstGeom prst="rect">
            <a:avLst/>
          </a:prstGeom>
          <a:noFill/>
        </p:spPr>
        <p:txBody>
          <a:bodyPr wrap="square" rtlCol="0">
            <a:spAutoFit/>
          </a:bodyPr>
          <a:lstStyle/>
          <a:p>
            <a:r>
              <a:rPr lang="en-US" sz="1400" b="1" dirty="0"/>
              <a:t>Publish</a:t>
            </a:r>
            <a:endParaRPr lang="en-US" sz="1400" dirty="0"/>
          </a:p>
          <a:p>
            <a:r>
              <a:rPr lang="en-US" sz="1400" dirty="0" err="1"/>
              <a:t>PhysicalEntity.entity_name</a:t>
            </a:r>
            <a:r>
              <a:rPr lang="en-US" sz="1400" dirty="0"/>
              <a:t>, </a:t>
            </a:r>
            <a:r>
              <a:rPr lang="en-US" sz="1400" dirty="0" err="1"/>
              <a:t>PhysicalEntity.parent_reference_frame</a:t>
            </a:r>
            <a:r>
              <a:rPr lang="en-US" sz="1400" dirty="0"/>
              <a:t>, </a:t>
            </a:r>
            <a:r>
              <a:rPr lang="en-US" sz="1400" dirty="0" err="1"/>
              <a:t>PhysicalEntity.position</a:t>
            </a:r>
            <a:endParaRPr lang="en-US" sz="1400" dirty="0"/>
          </a:p>
          <a:p>
            <a:endParaRPr lang="en-US" sz="1400" dirty="0"/>
          </a:p>
          <a:p>
            <a:r>
              <a:rPr lang="en-US" sz="1400" b="1" dirty="0" err="1"/>
              <a:t>UpdateAttributeValues</a:t>
            </a:r>
            <a:endParaRPr lang="en-US" sz="1400" b="1" dirty="0"/>
          </a:p>
          <a:p>
            <a:endParaRPr lang="en-US" sz="1400" dirty="0"/>
          </a:p>
        </p:txBody>
      </p:sp>
      <p:sp>
        <p:nvSpPr>
          <p:cNvPr id="28" name="TextBox 27"/>
          <p:cNvSpPr txBox="1"/>
          <p:nvPr/>
        </p:nvSpPr>
        <p:spPr>
          <a:xfrm>
            <a:off x="1563097" y="4325382"/>
            <a:ext cx="3072151" cy="1815882"/>
          </a:xfrm>
          <a:prstGeom prst="rect">
            <a:avLst/>
          </a:prstGeom>
          <a:noFill/>
        </p:spPr>
        <p:txBody>
          <a:bodyPr wrap="square" rtlCol="0">
            <a:spAutoFit/>
          </a:bodyPr>
          <a:lstStyle/>
          <a:p>
            <a:r>
              <a:rPr lang="en-US" sz="1400" b="1" dirty="0"/>
              <a:t>Subscribe</a:t>
            </a:r>
            <a:endParaRPr lang="en-US" sz="1400" dirty="0"/>
          </a:p>
          <a:p>
            <a:r>
              <a:rPr lang="en-US" sz="1400" dirty="0" err="1"/>
              <a:t>PhysicalEntity.entity_name</a:t>
            </a:r>
            <a:r>
              <a:rPr lang="en-US" sz="1400" dirty="0"/>
              <a:t>, </a:t>
            </a:r>
            <a:r>
              <a:rPr lang="en-US" sz="1400" dirty="0" err="1"/>
              <a:t>PhysicalEntity.parent_reference_frame</a:t>
            </a:r>
            <a:endParaRPr lang="en-US" sz="1400" dirty="0"/>
          </a:p>
          <a:p>
            <a:r>
              <a:rPr lang="en-US" sz="1400" dirty="0" err="1"/>
              <a:t>PhysicalEntity.position</a:t>
            </a:r>
            <a:endParaRPr lang="en-US" sz="1400" dirty="0"/>
          </a:p>
          <a:p>
            <a:endParaRPr lang="en-US" sz="1400" dirty="0"/>
          </a:p>
          <a:p>
            <a:r>
              <a:rPr lang="en-US" sz="1400" b="1" dirty="0" err="1"/>
              <a:t>ReflectAttributeValues</a:t>
            </a:r>
            <a:endParaRPr lang="en-US" sz="1400" b="1" dirty="0"/>
          </a:p>
          <a:p>
            <a:endParaRPr lang="en-US" sz="1400" dirty="0"/>
          </a:p>
          <a:p>
            <a:endParaRPr lang="en-US" sz="1400" dirty="0"/>
          </a:p>
        </p:txBody>
      </p:sp>
      <p:pic>
        <p:nvPicPr>
          <p:cNvPr id="29" name="Picture 2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85150" y="3562006"/>
            <a:ext cx="457903" cy="414293"/>
          </a:xfrm>
          <a:prstGeom prst="rect">
            <a:avLst/>
          </a:prstGeom>
        </p:spPr>
      </p:pic>
      <p:pic>
        <p:nvPicPr>
          <p:cNvPr id="30" name="Picture 2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71117" y="3128463"/>
            <a:ext cx="457903" cy="414293"/>
          </a:xfrm>
          <a:prstGeom prst="rect">
            <a:avLst/>
          </a:prstGeom>
        </p:spPr>
      </p:pic>
      <p:pic>
        <p:nvPicPr>
          <p:cNvPr id="31" name="Picture 3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85150" y="2729696"/>
            <a:ext cx="457903" cy="414293"/>
          </a:xfrm>
          <a:prstGeom prst="rect">
            <a:avLst/>
          </a:prstGeom>
        </p:spPr>
      </p:pic>
      <p:sp>
        <p:nvSpPr>
          <p:cNvPr id="32" name="Rectangle 31"/>
          <p:cNvSpPr/>
          <p:nvPr/>
        </p:nvSpPr>
        <p:spPr>
          <a:xfrm>
            <a:off x="6109339" y="2759131"/>
            <a:ext cx="385042" cy="369332"/>
          </a:xfrm>
          <a:prstGeom prst="rect">
            <a:avLst/>
          </a:prstGeom>
        </p:spPr>
        <p:txBody>
          <a:bodyPr wrap="none">
            <a:spAutoFit/>
          </a:bodyPr>
          <a:lstStyle/>
          <a:p>
            <a:r>
              <a:rPr lang="en-US" dirty="0"/>
              <a:t>o</a:t>
            </a:r>
            <a:r>
              <a:rPr lang="en-US" baseline="-25000" dirty="0"/>
              <a:t>1</a:t>
            </a:r>
            <a:endParaRPr lang="en-US" dirty="0"/>
          </a:p>
        </p:txBody>
      </p:sp>
      <p:sp>
        <p:nvSpPr>
          <p:cNvPr id="33" name="Rectangle 32"/>
          <p:cNvSpPr/>
          <p:nvPr/>
        </p:nvSpPr>
        <p:spPr>
          <a:xfrm>
            <a:off x="6109339" y="3218066"/>
            <a:ext cx="385042" cy="369332"/>
          </a:xfrm>
          <a:prstGeom prst="rect">
            <a:avLst/>
          </a:prstGeom>
        </p:spPr>
        <p:txBody>
          <a:bodyPr wrap="none">
            <a:spAutoFit/>
          </a:bodyPr>
          <a:lstStyle/>
          <a:p>
            <a:r>
              <a:rPr lang="en-US" dirty="0"/>
              <a:t>o</a:t>
            </a:r>
            <a:r>
              <a:rPr lang="en-US" baseline="-25000" dirty="0"/>
              <a:t>2</a:t>
            </a:r>
            <a:endParaRPr lang="en-US" dirty="0"/>
          </a:p>
        </p:txBody>
      </p:sp>
      <p:sp>
        <p:nvSpPr>
          <p:cNvPr id="34" name="Rectangle 33"/>
          <p:cNvSpPr/>
          <p:nvPr/>
        </p:nvSpPr>
        <p:spPr>
          <a:xfrm>
            <a:off x="6143053" y="3605782"/>
            <a:ext cx="385042" cy="369332"/>
          </a:xfrm>
          <a:prstGeom prst="rect">
            <a:avLst/>
          </a:prstGeom>
        </p:spPr>
        <p:txBody>
          <a:bodyPr wrap="none">
            <a:spAutoFit/>
          </a:bodyPr>
          <a:lstStyle/>
          <a:p>
            <a:r>
              <a:rPr lang="en-US" dirty="0"/>
              <a:t>o</a:t>
            </a:r>
            <a:r>
              <a:rPr lang="en-US" baseline="-25000" dirty="0"/>
              <a:t>3</a:t>
            </a:r>
            <a:endParaRPr lang="en-US" dirty="0"/>
          </a:p>
        </p:txBody>
      </p:sp>
    </p:spTree>
    <p:extLst>
      <p:ext uri="{BB962C8B-B14F-4D97-AF65-F5344CB8AC3E}">
        <p14:creationId xmlns:p14="http://schemas.microsoft.com/office/powerpoint/2010/main" val="3126797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Systems Tool Kit (STK)</a:t>
            </a:r>
          </a:p>
        </p:txBody>
      </p:sp>
      <p:sp>
        <p:nvSpPr>
          <p:cNvPr id="5" name="Content Placeholder 4"/>
          <p:cNvSpPr>
            <a:spLocks noGrp="1"/>
          </p:cNvSpPr>
          <p:nvPr>
            <p:ph sz="half" idx="1"/>
          </p:nvPr>
        </p:nvSpPr>
        <p:spPr/>
        <p:txBody>
          <a:bodyPr>
            <a:normAutofit lnSpcReduction="10000"/>
          </a:bodyPr>
          <a:lstStyle/>
          <a:p>
            <a:r>
              <a:rPr lang="en-US" sz="2400" dirty="0"/>
              <a:t>STK Components from Analytical Graphics Inc. (AGI)</a:t>
            </a:r>
          </a:p>
          <a:p>
            <a:r>
              <a:rPr lang="en-US" sz="2400" dirty="0"/>
              <a:t>It is a collection of development libraries that simplify everything.</a:t>
            </a:r>
          </a:p>
          <a:p>
            <a:r>
              <a:rPr lang="en-US" sz="2400" dirty="0"/>
              <a:t>Use STK Components because it is very lightweight and easy to utilize and implement</a:t>
            </a:r>
          </a:p>
          <a:p>
            <a:r>
              <a:rPr lang="en-US" sz="2400" dirty="0"/>
              <a:t>STK is faster than other options and more affordable for large scale projects</a:t>
            </a:r>
          </a:p>
          <a:p>
            <a:endParaRPr lang="en-US" dirty="0"/>
          </a:p>
        </p:txBody>
      </p:sp>
      <p:pic>
        <p:nvPicPr>
          <p:cNvPr id="4" name="Content Placeholder 3"/>
          <p:cNvPicPr>
            <a:picLocks noGrp="1" noChangeAspect="1"/>
          </p:cNvPicPr>
          <p:nvPr>
            <p:ph sz="half" idx="2"/>
          </p:nvPr>
        </p:nvPicPr>
        <p:blipFill>
          <a:blip r:embed="rId3"/>
          <a:stretch>
            <a:fillRect/>
          </a:stretch>
        </p:blipFill>
        <p:spPr>
          <a:xfrm>
            <a:off x="6096001" y="1920077"/>
            <a:ext cx="4553697" cy="3196761"/>
          </a:xfrm>
          <a:prstGeom prst="rect">
            <a:avLst/>
          </a:prstGeom>
        </p:spPr>
      </p:pic>
      <p:pic>
        <p:nvPicPr>
          <p:cNvPr id="6" name="Picture 5"/>
          <p:cNvPicPr>
            <a:picLocks noChangeAspect="1"/>
          </p:cNvPicPr>
          <p:nvPr/>
        </p:nvPicPr>
        <p:blipFill>
          <a:blip r:embed="rId4"/>
          <a:stretch>
            <a:fillRect/>
          </a:stretch>
        </p:blipFill>
        <p:spPr>
          <a:xfrm>
            <a:off x="9138070" y="4713914"/>
            <a:ext cx="1777133" cy="805847"/>
          </a:xfrm>
          <a:prstGeom prst="rect">
            <a:avLst/>
          </a:prstGeom>
        </p:spPr>
      </p:pic>
    </p:spTree>
    <p:extLst>
      <p:ext uri="{BB962C8B-B14F-4D97-AF65-F5344CB8AC3E}">
        <p14:creationId xmlns:p14="http://schemas.microsoft.com/office/powerpoint/2010/main" val="32893684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More STK</a:t>
            </a:r>
          </a:p>
        </p:txBody>
      </p:sp>
      <p:sp>
        <p:nvSpPr>
          <p:cNvPr id="5" name="Content Placeholder 4"/>
          <p:cNvSpPr>
            <a:spLocks noGrp="1"/>
          </p:cNvSpPr>
          <p:nvPr>
            <p:ph idx="1"/>
          </p:nvPr>
        </p:nvSpPr>
        <p:spPr/>
        <p:txBody>
          <a:bodyPr>
            <a:normAutofit/>
          </a:bodyPr>
          <a:lstStyle/>
          <a:p>
            <a:r>
              <a:rPr lang="en-US" sz="2400" dirty="0"/>
              <a:t>In our federate we used the following STK libraries</a:t>
            </a:r>
          </a:p>
          <a:p>
            <a:pPr lvl="1"/>
            <a:r>
              <a:rPr lang="en-US" sz="2400" dirty="0"/>
              <a:t>Communications</a:t>
            </a:r>
          </a:p>
          <a:p>
            <a:pPr lvl="1"/>
            <a:r>
              <a:rPr lang="en-US" sz="2400" dirty="0"/>
              <a:t>Graphics</a:t>
            </a:r>
          </a:p>
          <a:p>
            <a:pPr lvl="1"/>
            <a:r>
              <a:rPr lang="en-US" sz="2400" dirty="0"/>
              <a:t>Models</a:t>
            </a:r>
          </a:p>
          <a:p>
            <a:pPr lvl="1"/>
            <a:r>
              <a:rPr lang="en-US" sz="2400" dirty="0"/>
              <a:t>Orbit Propagation</a:t>
            </a:r>
          </a:p>
          <a:p>
            <a:pPr lvl="1"/>
            <a:r>
              <a:rPr lang="en-US" sz="2400" dirty="0"/>
              <a:t>Terrain Readers</a:t>
            </a:r>
          </a:p>
        </p:txBody>
      </p:sp>
    </p:spTree>
    <p:extLst>
      <p:ext uri="{BB962C8B-B14F-4D97-AF65-F5344CB8AC3E}">
        <p14:creationId xmlns:p14="http://schemas.microsoft.com/office/powerpoint/2010/main" val="14936369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Launch day</a:t>
            </a:r>
          </a:p>
        </p:txBody>
      </p:sp>
      <p:sp>
        <p:nvSpPr>
          <p:cNvPr id="3" name="Content Placeholder 2"/>
          <p:cNvSpPr>
            <a:spLocks noGrp="1"/>
          </p:cNvSpPr>
          <p:nvPr>
            <p:ph sz="half" idx="1"/>
          </p:nvPr>
        </p:nvSpPr>
        <p:spPr/>
        <p:txBody>
          <a:bodyPr>
            <a:normAutofit/>
          </a:bodyPr>
          <a:lstStyle/>
          <a:p>
            <a:r>
              <a:rPr lang="en-US" sz="2400" dirty="0"/>
              <a:t>Date: March 23, 2016</a:t>
            </a:r>
          </a:p>
          <a:p>
            <a:r>
              <a:rPr lang="en-US" sz="2400" dirty="0"/>
              <a:t>Where: Liverpool, England</a:t>
            </a:r>
          </a:p>
          <a:p>
            <a:r>
              <a:rPr lang="en-US" sz="2400" dirty="0"/>
              <a:t>When: 4:00 pm UTC (11:00 AM CST)</a:t>
            </a:r>
          </a:p>
          <a:p>
            <a:r>
              <a:rPr lang="en-US" sz="2400" dirty="0"/>
              <a:t>VSEE Video Chat</a:t>
            </a:r>
          </a:p>
        </p:txBody>
      </p:sp>
      <p:pic>
        <p:nvPicPr>
          <p:cNvPr id="6" name="Content Placeholder 5"/>
          <p:cNvPicPr>
            <a:picLocks noGrp="1" noChangeAspect="1"/>
          </p:cNvPicPr>
          <p:nvPr>
            <p:ph sz="half" idx="2"/>
          </p:nvPr>
        </p:nvPicPr>
        <p:blipFill>
          <a:blip r:embed="rId2"/>
          <a:stretch>
            <a:fillRect/>
          </a:stretch>
        </p:blipFill>
        <p:spPr>
          <a:xfrm>
            <a:off x="6338108" y="2748305"/>
            <a:ext cx="4898600" cy="2592441"/>
          </a:xfrm>
          <a:prstGeom prst="rect">
            <a:avLst/>
          </a:prstGeom>
        </p:spPr>
      </p:pic>
    </p:spTree>
    <p:extLst>
      <p:ext uri="{BB962C8B-B14F-4D97-AF65-F5344CB8AC3E}">
        <p14:creationId xmlns:p14="http://schemas.microsoft.com/office/powerpoint/2010/main" val="14961839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Federates</a:t>
            </a:r>
          </a:p>
        </p:txBody>
      </p:sp>
      <p:pic>
        <p:nvPicPr>
          <p:cNvPr id="5" name="Content Placeholder 4"/>
          <p:cNvPicPr>
            <a:picLocks noGrp="1" noChangeAspect="1"/>
          </p:cNvPicPr>
          <p:nvPr>
            <p:ph sz="half" idx="2"/>
          </p:nvPr>
        </p:nvPicPr>
        <p:blipFill>
          <a:blip r:embed="rId2"/>
          <a:stretch>
            <a:fillRect/>
          </a:stretch>
        </p:blipFill>
        <p:spPr>
          <a:xfrm>
            <a:off x="449428" y="2285324"/>
            <a:ext cx="11161381" cy="2568517"/>
          </a:xfrm>
          <a:prstGeom prst="rect">
            <a:avLst/>
          </a:prstGeom>
        </p:spPr>
      </p:pic>
      <p:sp>
        <p:nvSpPr>
          <p:cNvPr id="7" name="TextBox 6"/>
          <p:cNvSpPr txBox="1"/>
          <p:nvPr/>
        </p:nvSpPr>
        <p:spPr>
          <a:xfrm>
            <a:off x="1803113" y="5190342"/>
            <a:ext cx="8454010" cy="461665"/>
          </a:xfrm>
          <a:prstGeom prst="rect">
            <a:avLst/>
          </a:prstGeom>
          <a:noFill/>
        </p:spPr>
        <p:txBody>
          <a:bodyPr wrap="square" rtlCol="0">
            <a:spAutoFit/>
          </a:bodyPr>
          <a:lstStyle/>
          <a:p>
            <a:r>
              <a:rPr lang="en-US" sz="2400" dirty="0"/>
              <a:t>19 Federates: Highest number of federates in a SEE event to date!!</a:t>
            </a:r>
          </a:p>
        </p:txBody>
      </p:sp>
    </p:spTree>
    <p:extLst>
      <p:ext uri="{BB962C8B-B14F-4D97-AF65-F5344CB8AC3E}">
        <p14:creationId xmlns:p14="http://schemas.microsoft.com/office/powerpoint/2010/main" val="24776279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Team MWSU</a:t>
            </a:r>
          </a:p>
        </p:txBody>
      </p:sp>
      <p:sp>
        <p:nvSpPr>
          <p:cNvPr id="5" name="Content Placeholder 4"/>
          <p:cNvSpPr>
            <a:spLocks noGrp="1"/>
          </p:cNvSpPr>
          <p:nvPr>
            <p:ph sz="half" idx="1"/>
          </p:nvPr>
        </p:nvSpPr>
        <p:spPr/>
        <p:txBody>
          <a:bodyPr>
            <a:normAutofit/>
          </a:bodyPr>
          <a:lstStyle/>
          <a:p>
            <a:r>
              <a:rPr lang="en-US" sz="2400" dirty="0"/>
              <a:t>Satellite Communication Network</a:t>
            </a:r>
          </a:p>
          <a:p>
            <a:pPr lvl="1"/>
            <a:r>
              <a:rPr lang="en-US" sz="2400" dirty="0"/>
              <a:t>Received signal of incoming asteroid</a:t>
            </a:r>
          </a:p>
          <a:p>
            <a:pPr lvl="1"/>
            <a:r>
              <a:rPr lang="en-US" sz="2400" dirty="0"/>
              <a:t>Relayed signal to Liverpool’s Lunar Buggy</a:t>
            </a:r>
          </a:p>
        </p:txBody>
      </p:sp>
      <p:pic>
        <p:nvPicPr>
          <p:cNvPr id="4" name="Picture 3"/>
          <p:cNvPicPr>
            <a:picLocks noChangeAspect="1"/>
          </p:cNvPicPr>
          <p:nvPr/>
        </p:nvPicPr>
        <p:blipFill rotWithShape="1">
          <a:blip r:embed="rId2"/>
          <a:srcRect l="21964" t="6997" r="9896" b="11352"/>
          <a:stretch/>
        </p:blipFill>
        <p:spPr>
          <a:xfrm>
            <a:off x="5799634" y="2454102"/>
            <a:ext cx="5811175" cy="3916961"/>
          </a:xfrm>
          <a:prstGeom prst="rect">
            <a:avLst/>
          </a:prstGeom>
        </p:spPr>
      </p:pic>
    </p:spTree>
    <p:extLst>
      <p:ext uri="{BB962C8B-B14F-4D97-AF65-F5344CB8AC3E}">
        <p14:creationId xmlns:p14="http://schemas.microsoft.com/office/powerpoint/2010/main" val="17632770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sz="4000" dirty="0"/>
              <a:t>conclusion</a:t>
            </a:r>
          </a:p>
        </p:txBody>
      </p:sp>
      <p:pic>
        <p:nvPicPr>
          <p:cNvPr id="8" name="Content Placeholder 7"/>
          <p:cNvPicPr>
            <a:picLocks noGrp="1" noChangeAspect="1"/>
          </p:cNvPicPr>
          <p:nvPr>
            <p:ph idx="1"/>
          </p:nvPr>
        </p:nvPicPr>
        <p:blipFill>
          <a:blip r:embed="rId2"/>
          <a:stretch>
            <a:fillRect/>
          </a:stretch>
        </p:blipFill>
        <p:spPr>
          <a:xfrm>
            <a:off x="1321181" y="1915900"/>
            <a:ext cx="10198157" cy="4200267"/>
          </a:xfrm>
        </p:spPr>
      </p:pic>
    </p:spTree>
    <p:extLst>
      <p:ext uri="{BB962C8B-B14F-4D97-AF65-F5344CB8AC3E}">
        <p14:creationId xmlns:p14="http://schemas.microsoft.com/office/powerpoint/2010/main" val="34046408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References</a:t>
            </a:r>
          </a:p>
        </p:txBody>
      </p:sp>
      <p:sp>
        <p:nvSpPr>
          <p:cNvPr id="3" name="Content Placeholder 2"/>
          <p:cNvSpPr>
            <a:spLocks noGrp="1"/>
          </p:cNvSpPr>
          <p:nvPr>
            <p:ph idx="1"/>
          </p:nvPr>
        </p:nvSpPr>
        <p:spPr/>
        <p:txBody>
          <a:bodyPr/>
          <a:lstStyle/>
          <a:p>
            <a:r>
              <a:rPr lang="en-US" sz="2400" dirty="0"/>
              <a:t>Modelling, Simulation and Design Lab. School of Computer Science of McGill University, Montreal, Quebec, Canada. </a:t>
            </a:r>
            <a:r>
              <a:rPr lang="en-US" sz="2400" dirty="0">
                <a:hlinkClick r:id="rId2"/>
              </a:rPr>
              <a:t>http://msdl.cs.mcgill.ca/</a:t>
            </a:r>
            <a:endParaRPr lang="en-US" sz="2400" dirty="0"/>
          </a:p>
          <a:p>
            <a:r>
              <a:rPr lang="en-US" sz="2400" dirty="0"/>
              <a:t>Back to the Moon – an HLA-based Distributed Simulation of Lunar Exploration Mission by </a:t>
            </a:r>
            <a:r>
              <a:rPr lang="en-US" sz="2400" dirty="0" err="1"/>
              <a:t>Dr</a:t>
            </a:r>
            <a:r>
              <a:rPr lang="en-US" sz="2400" dirty="0"/>
              <a:t> </a:t>
            </a:r>
            <a:r>
              <a:rPr lang="en-US" sz="2400" dirty="0" err="1"/>
              <a:t>Binyang</a:t>
            </a:r>
            <a:r>
              <a:rPr lang="en-US" sz="2400" dirty="0"/>
              <a:t> Wei, Midwestern State University</a:t>
            </a:r>
          </a:p>
          <a:p>
            <a:endParaRPr lang="en-US" dirty="0"/>
          </a:p>
        </p:txBody>
      </p:sp>
    </p:spTree>
    <p:extLst>
      <p:ext uri="{BB962C8B-B14F-4D97-AF65-F5344CB8AC3E}">
        <p14:creationId xmlns:p14="http://schemas.microsoft.com/office/powerpoint/2010/main" val="39349679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outline</a:t>
            </a:r>
          </a:p>
        </p:txBody>
      </p:sp>
      <p:sp>
        <p:nvSpPr>
          <p:cNvPr id="3" name="Content Placeholder 2"/>
          <p:cNvSpPr>
            <a:spLocks noGrp="1"/>
          </p:cNvSpPr>
          <p:nvPr>
            <p:ph idx="1"/>
          </p:nvPr>
        </p:nvSpPr>
        <p:spPr/>
        <p:txBody>
          <a:bodyPr>
            <a:normAutofit lnSpcReduction="10000"/>
          </a:bodyPr>
          <a:lstStyle/>
          <a:p>
            <a:r>
              <a:rPr lang="en-US" sz="2800" dirty="0"/>
              <a:t>Simulation Exploration Experience (SEE)</a:t>
            </a:r>
          </a:p>
          <a:p>
            <a:r>
              <a:rPr lang="en-US" sz="2800" dirty="0"/>
              <a:t>Teams Participating</a:t>
            </a:r>
          </a:p>
          <a:p>
            <a:r>
              <a:rPr lang="en-US" sz="2800" dirty="0"/>
              <a:t>High Level Architecture (HLA)</a:t>
            </a:r>
          </a:p>
          <a:p>
            <a:pPr lvl="1"/>
            <a:r>
              <a:rPr lang="en-US" sz="2400" dirty="0"/>
              <a:t>A Better Understanding</a:t>
            </a:r>
          </a:p>
          <a:p>
            <a:pPr lvl="1"/>
            <a:r>
              <a:rPr lang="en-US" sz="2400" dirty="0"/>
              <a:t>HLA Services</a:t>
            </a:r>
          </a:p>
          <a:p>
            <a:r>
              <a:rPr lang="en-US" sz="2800" dirty="0"/>
              <a:t>Systems Tool Kit (STK)</a:t>
            </a:r>
          </a:p>
          <a:p>
            <a:r>
              <a:rPr lang="en-US" sz="2800" dirty="0"/>
              <a:t>When Asteroids Attack</a:t>
            </a:r>
            <a:endParaRPr lang="en-US" dirty="0"/>
          </a:p>
        </p:txBody>
      </p:sp>
    </p:spTree>
    <p:extLst>
      <p:ext uri="{BB962C8B-B14F-4D97-AF65-F5344CB8AC3E}">
        <p14:creationId xmlns:p14="http://schemas.microsoft.com/office/powerpoint/2010/main" val="920512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Simulation exploration experience (SEE)</a:t>
            </a:r>
          </a:p>
        </p:txBody>
      </p:sp>
      <p:sp>
        <p:nvSpPr>
          <p:cNvPr id="3" name="Content Placeholder 2"/>
          <p:cNvSpPr>
            <a:spLocks noGrp="1"/>
          </p:cNvSpPr>
          <p:nvPr>
            <p:ph idx="1"/>
          </p:nvPr>
        </p:nvSpPr>
        <p:spPr/>
        <p:txBody>
          <a:bodyPr anchor="t">
            <a:normAutofit fontScale="77500" lnSpcReduction="20000"/>
          </a:bodyPr>
          <a:lstStyle/>
          <a:p>
            <a:r>
              <a:rPr lang="en-US" sz="3100" dirty="0"/>
              <a:t>What is SEE?</a:t>
            </a:r>
          </a:p>
          <a:p>
            <a:pPr lvl="1"/>
            <a:r>
              <a:rPr lang="en-US" sz="2600" dirty="0"/>
              <a:t>Led by NASA, SEE joins students, industry, associations, and faculty for a collaborative college-level modeling and simulation learning experience. </a:t>
            </a:r>
          </a:p>
          <a:p>
            <a:pPr lvl="1"/>
            <a:r>
              <a:rPr lang="en-US" sz="2600" dirty="0"/>
              <a:t>Inter-university teams design, develop, test and execute a simulated lunar mission.</a:t>
            </a:r>
          </a:p>
          <a:p>
            <a:r>
              <a:rPr lang="en-US" sz="3100" dirty="0"/>
              <a:t>Who created and contributed to SEE?</a:t>
            </a:r>
          </a:p>
          <a:p>
            <a:pPr lvl="1"/>
            <a:r>
              <a:rPr lang="en-US" sz="2600" dirty="0"/>
              <a:t>The idea of SEE originated with NASA engineer Zack </a:t>
            </a:r>
            <a:r>
              <a:rPr lang="en-US" sz="2600" dirty="0" err="1"/>
              <a:t>Crues</a:t>
            </a:r>
            <a:r>
              <a:rPr lang="en-US" sz="2600" dirty="0"/>
              <a:t> and has been implemented by NASA and SISO Space Community Forum.</a:t>
            </a:r>
          </a:p>
          <a:p>
            <a:pPr lvl="1"/>
            <a:r>
              <a:rPr lang="en-US" sz="2600" dirty="0"/>
              <a:t>Industry Members: </a:t>
            </a:r>
            <a:r>
              <a:rPr lang="en-US" sz="2600" dirty="0" err="1"/>
              <a:t>FowardSim</a:t>
            </a:r>
            <a:r>
              <a:rPr lang="en-US" sz="2600" dirty="0"/>
              <a:t>, VT MAK,  </a:t>
            </a:r>
            <a:r>
              <a:rPr lang="en-US" sz="2600" dirty="0" err="1"/>
              <a:t>AEgis</a:t>
            </a:r>
            <a:r>
              <a:rPr lang="en-US" sz="2600" dirty="0"/>
              <a:t>,  MBDA, Pitch, VSEE</a:t>
            </a:r>
          </a:p>
          <a:p>
            <a:pPr lvl="1"/>
            <a:r>
              <a:rPr lang="en-US" sz="2600" dirty="0"/>
              <a:t>Professional Associations: SISO, </a:t>
            </a:r>
            <a:r>
              <a:rPr lang="en-US" sz="2600" dirty="0" err="1"/>
              <a:t>Liophant</a:t>
            </a:r>
            <a:r>
              <a:rPr lang="en-US" sz="2600" dirty="0"/>
              <a:t>, SCS, GICSR</a:t>
            </a:r>
          </a:p>
          <a:p>
            <a:pPr lvl="1"/>
            <a:r>
              <a:rPr lang="en-US" sz="2600" dirty="0"/>
              <a:t>Government: NASA</a:t>
            </a:r>
          </a:p>
          <a:p>
            <a:pPr lvl="1"/>
            <a:endParaRPr lang="en-US" dirty="0"/>
          </a:p>
        </p:txBody>
      </p:sp>
      <p:pic>
        <p:nvPicPr>
          <p:cNvPr id="5" name="Picture 4"/>
          <p:cNvPicPr>
            <a:picLocks noChangeAspect="1"/>
          </p:cNvPicPr>
          <p:nvPr/>
        </p:nvPicPr>
        <p:blipFill rotWithShape="1">
          <a:blip r:embed="rId2"/>
          <a:srcRect l="10828" t="57157" r="13715" b="34066"/>
          <a:stretch/>
        </p:blipFill>
        <p:spPr>
          <a:xfrm>
            <a:off x="2321648" y="5953392"/>
            <a:ext cx="7548701" cy="493909"/>
          </a:xfrm>
          <a:prstGeom prst="rect">
            <a:avLst/>
          </a:prstGeom>
        </p:spPr>
      </p:pic>
    </p:spTree>
    <p:extLst>
      <p:ext uri="{BB962C8B-B14F-4D97-AF65-F5344CB8AC3E}">
        <p14:creationId xmlns:p14="http://schemas.microsoft.com/office/powerpoint/2010/main" val="4031445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sz="4000" dirty="0"/>
              <a:t>Team participation</a:t>
            </a:r>
          </a:p>
        </p:txBody>
      </p:sp>
      <p:sp>
        <p:nvSpPr>
          <p:cNvPr id="6" name="Content Placeholder 5"/>
          <p:cNvSpPr>
            <a:spLocks noGrp="1"/>
          </p:cNvSpPr>
          <p:nvPr>
            <p:ph sz="half" idx="1"/>
          </p:nvPr>
        </p:nvSpPr>
        <p:spPr/>
        <p:txBody>
          <a:bodyPr anchor="t"/>
          <a:lstStyle/>
          <a:p>
            <a:r>
              <a:rPr lang="en-US" sz="2400" dirty="0"/>
              <a:t>Participating Teams</a:t>
            </a:r>
          </a:p>
          <a:p>
            <a:pPr lvl="1"/>
            <a:r>
              <a:rPr lang="en-US" sz="2000" dirty="0"/>
              <a:t>Munich University Cal Poly, University of Bordeaux, Brunel, University of Nebraska, Liverpool, University of Calabria (2 Teams),  FACENS Brazil, Florida Institute of Technology, Genoa (2 teams),  Alberta, Midwestern State University, Stevens Institute of Technology</a:t>
            </a:r>
          </a:p>
          <a:p>
            <a:pPr lvl="1"/>
            <a:endParaRPr lang="en-US" dirty="0"/>
          </a:p>
        </p:txBody>
      </p:sp>
      <p:pic>
        <p:nvPicPr>
          <p:cNvPr id="7" name="Content Placeholder 6"/>
          <p:cNvPicPr>
            <a:picLocks noGrp="1"/>
          </p:cNvPicPr>
          <p:nvPr>
            <p:ph sz="half" idx="2"/>
          </p:nvPr>
        </p:nvPicPr>
        <p:blipFill>
          <a:blip r:embed="rId2"/>
          <a:stretch>
            <a:fillRect/>
          </a:stretch>
        </p:blipFill>
        <p:spPr>
          <a:xfrm>
            <a:off x="6188075" y="2572118"/>
            <a:ext cx="5422900" cy="2944077"/>
          </a:xfrm>
          <a:prstGeom prst="rect">
            <a:avLst/>
          </a:prstGeom>
        </p:spPr>
      </p:pic>
    </p:spTree>
    <p:extLst>
      <p:ext uri="{BB962C8B-B14F-4D97-AF65-F5344CB8AC3E}">
        <p14:creationId xmlns:p14="http://schemas.microsoft.com/office/powerpoint/2010/main" val="4092341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fltVal val="0"/>
                                          </p:val>
                                        </p:tav>
                                        <p:tav tm="100000">
                                          <p:val>
                                            <p:strVal val="#ppt_w"/>
                                          </p:val>
                                        </p:tav>
                                      </p:tavLst>
                                    </p:anim>
                                    <p:anim calcmode="lin" valueType="num">
                                      <p:cBhvr>
                                        <p:cTn id="8" dur="1000" fill="hold"/>
                                        <p:tgtEl>
                                          <p:spTgt spid="7"/>
                                        </p:tgtEl>
                                        <p:attrNameLst>
                                          <p:attrName>ppt_h</p:attrName>
                                        </p:attrNameLst>
                                      </p:cBhvr>
                                      <p:tavLst>
                                        <p:tav tm="0">
                                          <p:val>
                                            <p:fltVal val="0"/>
                                          </p:val>
                                        </p:tav>
                                        <p:tav tm="100000">
                                          <p:val>
                                            <p:strVal val="#ppt_h"/>
                                          </p:val>
                                        </p:tav>
                                      </p:tavLst>
                                    </p:anim>
                                    <p:anim calcmode="lin" valueType="num">
                                      <p:cBhvr>
                                        <p:cTn id="9" dur="1000" fill="hold"/>
                                        <p:tgtEl>
                                          <p:spTgt spid="7"/>
                                        </p:tgtEl>
                                        <p:attrNameLst>
                                          <p:attrName>style.rotation</p:attrName>
                                        </p:attrNameLst>
                                      </p:cBhvr>
                                      <p:tavLst>
                                        <p:tav tm="0">
                                          <p:val>
                                            <p:fltVal val="90"/>
                                          </p:val>
                                        </p:tav>
                                        <p:tav tm="100000">
                                          <p:val>
                                            <p:fltVal val="0"/>
                                          </p:val>
                                        </p:tav>
                                      </p:tavLst>
                                    </p:anim>
                                    <p:animEffect transition="in" filter="fade">
                                      <p:cBhvr>
                                        <p:cTn id="10"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High Level Architecture (HLA)</a:t>
            </a:r>
          </a:p>
        </p:txBody>
      </p:sp>
      <p:sp>
        <p:nvSpPr>
          <p:cNvPr id="3" name="Subtitle 2"/>
          <p:cNvSpPr>
            <a:spLocks noGrp="1"/>
          </p:cNvSpPr>
          <p:nvPr>
            <p:ph idx="1"/>
          </p:nvPr>
        </p:nvSpPr>
        <p:spPr/>
        <p:txBody>
          <a:bodyPr anchor="ctr">
            <a:normAutofit/>
          </a:bodyPr>
          <a:lstStyle/>
          <a:p>
            <a:pPr marL="342900" indent="-342900" algn="l">
              <a:buFont typeface="Arial" panose="020B0604020202020204" pitchFamily="34" charset="0"/>
              <a:buChar char="•"/>
            </a:pPr>
            <a:r>
              <a:rPr lang="en-US" sz="2400" dirty="0"/>
              <a:t>Enables several simulation systems to work together seamlessly</a:t>
            </a:r>
          </a:p>
          <a:p>
            <a:pPr marL="342900" indent="-342900" algn="l">
              <a:buFont typeface="Arial" panose="020B0604020202020204" pitchFamily="34" charset="0"/>
              <a:buChar char="•"/>
            </a:pPr>
            <a:r>
              <a:rPr lang="en-US" sz="2400" dirty="0"/>
              <a:t>Does not rely on all simulations using the same programming language</a:t>
            </a:r>
          </a:p>
          <a:p>
            <a:pPr marL="342900" indent="-342900" algn="l">
              <a:buFont typeface="Arial" panose="020B0604020202020204" pitchFamily="34" charset="0"/>
              <a:buChar char="•"/>
            </a:pPr>
            <a:r>
              <a:rPr lang="en-US" sz="2400" dirty="0"/>
              <a:t>Each simulation system can work together or by itself</a:t>
            </a:r>
          </a:p>
          <a:p>
            <a:pPr marL="342900" indent="-342900" algn="l">
              <a:buFont typeface="Arial" panose="020B0604020202020204" pitchFamily="34" charset="0"/>
              <a:buChar char="•"/>
            </a:pPr>
            <a:r>
              <a:rPr lang="en-US" sz="2400" dirty="0"/>
              <a:t>The standard architecture for all Department of Defense simulations</a:t>
            </a:r>
          </a:p>
        </p:txBody>
      </p:sp>
    </p:spTree>
    <p:extLst>
      <p:ext uri="{BB962C8B-B14F-4D97-AF65-F5344CB8AC3E}">
        <p14:creationId xmlns:p14="http://schemas.microsoft.com/office/powerpoint/2010/main" val="20051869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HLA terminology</a:t>
            </a:r>
          </a:p>
        </p:txBody>
      </p:sp>
      <p:sp>
        <p:nvSpPr>
          <p:cNvPr id="3" name="Content Placeholder 2"/>
          <p:cNvSpPr>
            <a:spLocks noGrp="1"/>
          </p:cNvSpPr>
          <p:nvPr>
            <p:ph idx="1"/>
          </p:nvPr>
        </p:nvSpPr>
        <p:spPr/>
        <p:txBody>
          <a:bodyPr>
            <a:normAutofit/>
          </a:bodyPr>
          <a:lstStyle/>
          <a:p>
            <a:r>
              <a:rPr lang="en-US" sz="2400" b="1" dirty="0"/>
              <a:t>Runtime Infrastructure (RTI) </a:t>
            </a:r>
            <a:r>
              <a:rPr lang="en-US" sz="2400" dirty="0"/>
              <a:t>– A piece of software that provides the HLA services.</a:t>
            </a:r>
          </a:p>
          <a:p>
            <a:r>
              <a:rPr lang="en-US" sz="2400" b="1" dirty="0"/>
              <a:t>Federate</a:t>
            </a:r>
            <a:r>
              <a:rPr lang="en-US" sz="2400" dirty="0"/>
              <a:t> – A system that connects to the RTI and can model any number of objects in a simulation</a:t>
            </a:r>
          </a:p>
          <a:p>
            <a:r>
              <a:rPr lang="en-US" sz="2400" b="1" dirty="0"/>
              <a:t>Federation Object Model (FOM) </a:t>
            </a:r>
            <a:r>
              <a:rPr lang="en-US" sz="2400" dirty="0"/>
              <a:t>– A file that contains a description of the data exchange in a Federation</a:t>
            </a:r>
          </a:p>
          <a:p>
            <a:r>
              <a:rPr lang="en-US" sz="2400" b="1" dirty="0"/>
              <a:t>Federation</a:t>
            </a:r>
            <a:r>
              <a:rPr lang="en-US" sz="2400" dirty="0"/>
              <a:t> – All of the federates along with the RTI and the FOM that they use</a:t>
            </a:r>
          </a:p>
          <a:p>
            <a:r>
              <a:rPr lang="en-US" sz="2400" b="1" dirty="0"/>
              <a:t>Federation Execution </a:t>
            </a:r>
            <a:r>
              <a:rPr lang="en-US" sz="2400" dirty="0"/>
              <a:t>– An instance of the federation</a:t>
            </a:r>
          </a:p>
        </p:txBody>
      </p:sp>
    </p:spTree>
    <p:extLst>
      <p:ext uri="{BB962C8B-B14F-4D97-AF65-F5344CB8AC3E}">
        <p14:creationId xmlns:p14="http://schemas.microsoft.com/office/powerpoint/2010/main" val="35221862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RTI Software</a:t>
            </a:r>
          </a:p>
        </p:txBody>
      </p:sp>
      <p:sp>
        <p:nvSpPr>
          <p:cNvPr id="3" name="Content Placeholder 2"/>
          <p:cNvSpPr>
            <a:spLocks noGrp="1"/>
          </p:cNvSpPr>
          <p:nvPr>
            <p:ph sz="half" idx="1"/>
          </p:nvPr>
        </p:nvSpPr>
        <p:spPr/>
        <p:txBody>
          <a:bodyPr anchor="ctr">
            <a:normAutofit fontScale="85000" lnSpcReduction="10000"/>
          </a:bodyPr>
          <a:lstStyle/>
          <a:p>
            <a:r>
              <a:rPr lang="en-US" sz="2400" dirty="0"/>
              <a:t>Pitch Technologies – pRTI</a:t>
            </a:r>
          </a:p>
          <a:p>
            <a:pPr lvl="1"/>
            <a:r>
              <a:rPr lang="en-US" sz="2000" dirty="0"/>
              <a:t>The Viking Exercise series</a:t>
            </a:r>
          </a:p>
          <a:p>
            <a:pPr lvl="1"/>
            <a:r>
              <a:rPr lang="en-US" sz="2000" dirty="0"/>
              <a:t>ATV-2 ISS docking training</a:t>
            </a:r>
          </a:p>
          <a:p>
            <a:pPr lvl="1"/>
            <a:r>
              <a:rPr lang="en-US" sz="2000" dirty="0"/>
              <a:t>Swedish Air Combat Simulation Centre</a:t>
            </a:r>
          </a:p>
          <a:p>
            <a:pPr lvl="1"/>
            <a:r>
              <a:rPr lang="en-US" sz="2000" dirty="0"/>
              <a:t>NATO Modeling and Simulation Groups</a:t>
            </a:r>
          </a:p>
          <a:p>
            <a:pPr lvl="1"/>
            <a:r>
              <a:rPr lang="en-US" sz="2000" dirty="0"/>
              <a:t>NH90 training simulation</a:t>
            </a:r>
          </a:p>
          <a:p>
            <a:pPr lvl="1"/>
            <a:r>
              <a:rPr lang="en-US" sz="2000" dirty="0"/>
              <a:t>Single European Sky simulation project</a:t>
            </a:r>
          </a:p>
          <a:p>
            <a:pPr lvl="1"/>
            <a:endParaRPr lang="en-US" sz="1600" dirty="0"/>
          </a:p>
        </p:txBody>
      </p:sp>
      <p:sp>
        <p:nvSpPr>
          <p:cNvPr id="4" name="Content Placeholder 3"/>
          <p:cNvSpPr>
            <a:spLocks noGrp="1"/>
          </p:cNvSpPr>
          <p:nvPr>
            <p:ph sz="half" idx="2"/>
          </p:nvPr>
        </p:nvSpPr>
        <p:spPr/>
        <p:txBody>
          <a:bodyPr>
            <a:normAutofit fontScale="85000" lnSpcReduction="10000"/>
          </a:bodyPr>
          <a:lstStyle/>
          <a:p>
            <a:r>
              <a:rPr lang="en-US" sz="2400" dirty="0"/>
              <a:t>VT </a:t>
            </a:r>
            <a:r>
              <a:rPr lang="en-US" sz="2400" dirty="0" err="1"/>
              <a:t>Mäk</a:t>
            </a:r>
            <a:r>
              <a:rPr lang="en-US" sz="2400" dirty="0"/>
              <a:t> – </a:t>
            </a:r>
            <a:r>
              <a:rPr lang="en-US" sz="2400" dirty="0" err="1"/>
              <a:t>Mäk</a:t>
            </a:r>
            <a:r>
              <a:rPr lang="en-US" sz="2400" dirty="0"/>
              <a:t> RTI </a:t>
            </a:r>
          </a:p>
          <a:p>
            <a:pPr lvl="1"/>
            <a:r>
              <a:rPr lang="en-US" sz="2000" dirty="0"/>
              <a:t>US Air Force Joint Strike Fighter program</a:t>
            </a:r>
          </a:p>
          <a:p>
            <a:pPr lvl="1"/>
            <a:r>
              <a:rPr lang="en-US" sz="2000" dirty="0"/>
              <a:t>US Air Force Distributed Mission Operations</a:t>
            </a:r>
          </a:p>
          <a:p>
            <a:pPr lvl="1"/>
            <a:r>
              <a:rPr lang="en-US" sz="2000" dirty="0"/>
              <a:t>NATO's First WAVE exercise</a:t>
            </a:r>
          </a:p>
          <a:p>
            <a:pPr lvl="1"/>
            <a:r>
              <a:rPr lang="en-US" sz="2000" dirty="0"/>
              <a:t>US Navy DDG 1000 program</a:t>
            </a:r>
          </a:p>
          <a:p>
            <a:pPr lvl="1"/>
            <a:r>
              <a:rPr lang="en-US" sz="2000" dirty="0"/>
              <a:t>Canada's Department of National Defense War in a Box program</a:t>
            </a:r>
          </a:p>
          <a:p>
            <a:pPr lvl="1"/>
            <a:r>
              <a:rPr lang="en-US" sz="2000" dirty="0"/>
              <a:t>US Marine Corps Tactical Environment Network</a:t>
            </a:r>
          </a:p>
          <a:p>
            <a:pPr lvl="1"/>
            <a:r>
              <a:rPr lang="en-US" sz="2000" dirty="0"/>
              <a:t>US Army Virtual Proving Ground SEIT Demonstration</a:t>
            </a:r>
          </a:p>
          <a:p>
            <a:endParaRPr lang="en-US" dirty="0"/>
          </a:p>
        </p:txBody>
      </p:sp>
    </p:spTree>
    <p:extLst>
      <p:ext uri="{BB962C8B-B14F-4D97-AF65-F5344CB8AC3E}">
        <p14:creationId xmlns:p14="http://schemas.microsoft.com/office/powerpoint/2010/main" val="8153711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Connecting</a:t>
            </a:r>
            <a:r>
              <a:rPr lang="en-US" dirty="0"/>
              <a:t>		 </a:t>
            </a:r>
          </a:p>
        </p:txBody>
      </p:sp>
      <p:sp>
        <p:nvSpPr>
          <p:cNvPr id="3" name="Content Placeholder 2"/>
          <p:cNvSpPr>
            <a:spLocks noGrp="1"/>
          </p:cNvSpPr>
          <p:nvPr>
            <p:ph idx="1"/>
          </p:nvPr>
        </p:nvSpPr>
        <p:spPr/>
        <p:txBody>
          <a:bodyPr>
            <a:normAutofit/>
          </a:bodyPr>
          <a:lstStyle/>
          <a:p>
            <a:r>
              <a:rPr lang="en-US" sz="2400" dirty="0"/>
              <a:t>Local RTI Component (LRC)</a:t>
            </a:r>
          </a:p>
          <a:p>
            <a:pPr lvl="1"/>
            <a:r>
              <a:rPr lang="en-US" sz="2400" dirty="0"/>
              <a:t>A local library installed on each computer with a federate. “</a:t>
            </a:r>
            <a:r>
              <a:rPr lang="en-US" sz="2400" dirty="0" err="1"/>
              <a:t>dll</a:t>
            </a:r>
            <a:r>
              <a:rPr lang="en-US" sz="2400" dirty="0"/>
              <a:t>” file for C++ federates, “jar” for java.</a:t>
            </a:r>
          </a:p>
          <a:p>
            <a:r>
              <a:rPr lang="en-US" sz="2400" dirty="0"/>
              <a:t>Central RTI Component (CRC)</a:t>
            </a:r>
          </a:p>
          <a:p>
            <a:pPr lvl="1"/>
            <a:r>
              <a:rPr lang="en-US" sz="2400" dirty="0"/>
              <a:t>An application that coordinates the federation execution and keeps track of the joined federates.</a:t>
            </a:r>
          </a:p>
          <a:p>
            <a:pPr lvl="1"/>
            <a:r>
              <a:rPr lang="en-US" sz="2400" dirty="0"/>
              <a:t>Must be started before any federate can join a federation</a:t>
            </a:r>
          </a:p>
        </p:txBody>
      </p:sp>
    </p:spTree>
    <p:extLst>
      <p:ext uri="{BB962C8B-B14F-4D97-AF65-F5344CB8AC3E}">
        <p14:creationId xmlns:p14="http://schemas.microsoft.com/office/powerpoint/2010/main" val="27707126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838200" y="365125"/>
            <a:ext cx="10515600" cy="1325563"/>
          </a:xfrm>
        </p:spPr>
        <p:txBody>
          <a:bodyPr>
            <a:normAutofit/>
          </a:bodyPr>
          <a:lstStyle/>
          <a:p>
            <a:r>
              <a:rPr lang="en-US" sz="4000" dirty="0"/>
              <a:t>HLA Services (standardized APIs)</a:t>
            </a:r>
          </a:p>
        </p:txBody>
      </p:sp>
      <p:sp>
        <p:nvSpPr>
          <p:cNvPr id="9" name="Content Placeholder 2"/>
          <p:cNvSpPr>
            <a:spLocks noGrp="1"/>
          </p:cNvSpPr>
          <p:nvPr>
            <p:ph idx="1"/>
          </p:nvPr>
        </p:nvSpPr>
        <p:spPr>
          <a:xfrm>
            <a:off x="838200" y="1825625"/>
            <a:ext cx="10515600" cy="4351338"/>
          </a:xfrm>
        </p:spPr>
        <p:txBody>
          <a:bodyPr>
            <a:normAutofit/>
          </a:bodyPr>
          <a:lstStyle/>
          <a:p>
            <a:r>
              <a:rPr lang="en-US" sz="2400" dirty="0"/>
              <a:t>To use these services a federate will make calls to the RTI and receive callbacks from the RTI, which means that there is a two-way communication </a:t>
            </a:r>
          </a:p>
          <a:p>
            <a:r>
              <a:rPr lang="en-US" sz="2400" dirty="0"/>
              <a:t>The data exchanged between federates are </a:t>
            </a:r>
            <a:r>
              <a:rPr lang="en-US" sz="2400" b="1" dirty="0"/>
              <a:t>object attributes </a:t>
            </a:r>
            <a:r>
              <a:rPr lang="en-US" sz="2400" dirty="0"/>
              <a:t>and </a:t>
            </a:r>
            <a:r>
              <a:rPr lang="en-US" sz="2400" b="1" dirty="0"/>
              <a:t>interactions</a:t>
            </a:r>
          </a:p>
          <a:p>
            <a:pPr lvl="1"/>
            <a:r>
              <a:rPr lang="en-US" sz="2400" dirty="0"/>
              <a:t>Publish and Subscribe</a:t>
            </a:r>
          </a:p>
          <a:p>
            <a:pPr lvl="1"/>
            <a:r>
              <a:rPr lang="en-US" sz="2400" dirty="0"/>
              <a:t>Update and Reflect Attribute Values</a:t>
            </a:r>
          </a:p>
          <a:p>
            <a:pPr lvl="1"/>
            <a:r>
              <a:rPr lang="en-US" sz="2400" dirty="0"/>
              <a:t>Send and Receive Interactions</a:t>
            </a:r>
          </a:p>
        </p:txBody>
      </p:sp>
    </p:spTree>
    <p:extLst>
      <p:ext uri="{BB962C8B-B14F-4D97-AF65-F5344CB8AC3E}">
        <p14:creationId xmlns:p14="http://schemas.microsoft.com/office/powerpoint/2010/main" val="3194626287"/>
      </p:ext>
    </p:extLst>
  </p:cSld>
  <p:clrMapOvr>
    <a:masterClrMapping/>
  </p:clrMapOvr>
</p:sld>
</file>

<file path=ppt/theme/theme1.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1A3260"/>
      </a:accent1>
      <a:accent2>
        <a:srgbClr val="4590B8"/>
      </a:accent2>
      <a:accent3>
        <a:srgbClr val="45CBE8"/>
      </a:accent3>
      <a:accent4>
        <a:srgbClr val="969FA7"/>
      </a:accent4>
      <a:accent5>
        <a:srgbClr val="A2C777"/>
      </a:accent5>
      <a:accent6>
        <a:srgbClr val="42955F"/>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66F1C100-1D2B-4BEA-AD01-C4F230B3B96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TM03457464[[fn=Dividend]]</Template>
  <TotalTime>270</TotalTime>
  <Words>1059</Words>
  <Application>Microsoft Office PowerPoint</Application>
  <PresentationFormat>Widescreen</PresentationFormat>
  <Paragraphs>162</Paragraphs>
  <Slides>18</Slides>
  <Notes>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Arial</vt:lpstr>
      <vt:lpstr>Calibri</vt:lpstr>
      <vt:lpstr>Gill Sans MT</vt:lpstr>
      <vt:lpstr>Wingdings 2</vt:lpstr>
      <vt:lpstr>Dividend</vt:lpstr>
      <vt:lpstr>When asteroids attack</vt:lpstr>
      <vt:lpstr>outline</vt:lpstr>
      <vt:lpstr>Simulation exploration experience (SEE)</vt:lpstr>
      <vt:lpstr>Team participation</vt:lpstr>
      <vt:lpstr>High Level Architecture (HLA)</vt:lpstr>
      <vt:lpstr>HLA terminology</vt:lpstr>
      <vt:lpstr>RTI Software</vt:lpstr>
      <vt:lpstr>Connecting   </vt:lpstr>
      <vt:lpstr>HLA Services (standardized APIs)</vt:lpstr>
      <vt:lpstr>HLA Services: Publish and subscribe</vt:lpstr>
      <vt:lpstr>HLA Services: Updating and Reflecting Attribute Values</vt:lpstr>
      <vt:lpstr>Systems Tool Kit (STK)</vt:lpstr>
      <vt:lpstr>More STK</vt:lpstr>
      <vt:lpstr>Launch day</vt:lpstr>
      <vt:lpstr>Federates</vt:lpstr>
      <vt:lpstr>Team MWSU</vt:lpstr>
      <vt:lpstr>conclusion</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When asteroids attack</dc:title>
  <dc:creator>Amy Knowles</dc:creator>
  <cp:lastModifiedBy>Amy Knowles</cp:lastModifiedBy>
  <cp:revision>36</cp:revision>
  <dcterms:created xsi:type="dcterms:W3CDTF">2016-04-07T22:05:17Z</dcterms:created>
  <dcterms:modified xsi:type="dcterms:W3CDTF">2016-04-16T03:50:18Z</dcterms:modified>
</cp:coreProperties>
</file>